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268" r:id="rId13"/>
    <p:sldId id="269" r:id="rId14"/>
    <p:sldId id="270" r:id="rId15"/>
    <p:sldId id="271" r:id="rId16"/>
    <p:sldId id="275" r:id="rId17"/>
    <p:sldId id="273" r:id="rId18"/>
    <p:sldId id="274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128" autoAdjust="0"/>
  </p:normalViewPr>
  <p:slideViewPr>
    <p:cSldViewPr>
      <p:cViewPr>
        <p:scale>
          <a:sx n="70" d="100"/>
          <a:sy n="70" d="100"/>
        </p:scale>
        <p:origin x="-132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66668-E907-4BDF-BA31-C90F99A3BF68}" type="datetimeFigureOut">
              <a:rPr lang="pt-PT" smtClean="0"/>
              <a:t>05/03/2021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3D1CF-3EF1-47EF-B304-1A4CF55556F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69661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Contrato que dá ao seu comprador o direito, mas não a obrigação, de transacionar um ativo numa data futura por um preço previamente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discutido. Portanto, existem duas partes interessadas no contrato:</a:t>
                </a:r>
              </a:p>
              <a:p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	-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Writer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da opção: adquire a responsabilidade de garantir os direitos conferidos no contrato, recebendo por isso uma compensação (preço da opção).</a:t>
                </a:r>
              </a:p>
              <a:p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	-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Holder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da opção: adquire o referido direito, estando disposto a pagar um preço por ele que não excede o valor atribuído a esse direito.</a:t>
                </a:r>
              </a:p>
              <a:p>
                <a:endParaRPr lang="pt-PT" sz="1200" kern="1200" baseline="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payoff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da opção corresponde à “vantagem” que o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holder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obtém ao exercer a opção. Por exemplo, no caso de uma opção de compra, se o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holder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tiver o direito a comprar um certo ativo por 20€ no dia 8 de março e nesse dia o ativo estiver a ser trocado no mercado por um preço de 25€, o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holder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obtém uma vantagem de 5€. Claro que se o preço do ativo no mercado no dia 8 fosse de 18€, o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holder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escolheria deixar expirar a opção,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ie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não a exercer e comprar antes o ativo no mercado. Assim, o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payoff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desta opção seria dado por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sz="1200" kern="120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pt-PT" sz="1200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pt-PT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  <m:t>0, </m:t>
                            </m:r>
                            <m:sSub>
                              <m:sSubPr>
                                <m:ctrlPr>
                                  <a:rPr lang="pt-PT" sz="1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lang="pt-PT" sz="1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pt-PT" sz="1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pt-PT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lang="pt-PT" sz="1200" b="0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  <m:t>20</m:t>
                            </m:r>
                          </m:e>
                        </m:d>
                      </m:e>
                    </m:func>
                    <m:r>
                      <a:rPr lang="pt-PT" sz="1200" b="0" i="1" kern="120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pt-PT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pt-PT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(</m:t>
                        </m:r>
                        <m:sSub>
                          <m:sSubPr>
                            <m:ctrlPr>
                              <a:rPr lang="pt-PT" sz="1200" b="0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pt-PT" sz="1200" b="0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  <m:t>𝑆</m:t>
                            </m:r>
                          </m:e>
                          <m:sub>
                            <m:r>
                              <a:rPr lang="pt-PT" sz="1200" b="0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  <m:t>𝑡</m:t>
                            </m:r>
                          </m:sub>
                        </m:sSub>
                        <m:r>
                          <a:rPr lang="pt-PT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−20)</m:t>
                        </m:r>
                      </m:e>
                      <m:sup>
                        <m:r>
                          <a:rPr lang="pt-PT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+</m:t>
                        </m:r>
                      </m:sup>
                    </m:sSup>
                  </m:oMath>
                </a14:m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endParaRPr lang="pt-PT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pt-PT" sz="1200" kern="1200" baseline="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Marcador de Posição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Contrato que dá ao seu comprador o direito, mas não a obrigação, de transacionar um ativo numa data futura por um preço previamente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discutido. Portanto, existem duas partes interessadas no contrato:</a:t>
                </a:r>
              </a:p>
              <a:p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	-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Writer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da opção: adquire a responsabilidade de garantir os direitos conferidos no contrato, recebendo por isso uma compensação (preço da opção).</a:t>
                </a:r>
              </a:p>
              <a:p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	-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Holder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da opção: adquire o referido direito, estando disposto a pagar um preço por ele que não excede o valor atribuído a esse direito.</a:t>
                </a:r>
              </a:p>
              <a:p>
                <a:endParaRPr lang="pt-PT" sz="1200" kern="1200" baseline="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payoff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da opção corresponde à “vantagem” que o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holder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obtém ao exercer a opção. Por exemplo, no caso de uma opção de compra, se o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holder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tiver o direito a comprar um certo ativo por 20€ no dia 8 de março e nesse dia o ativo estiver a ser trocado no mercado por um preço de 25€, o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holder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obtém uma vantagem de 5€. Claro que se o preço do ativo no mercado no dia 8 fosse de 18€, o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holder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escolheria deixar expirar a opção,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ie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não a exercer e comprar antes o ativo no mercado. Assim, o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payoff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desta opção seria dado por </a:t>
                </a:r>
                <a:r>
                  <a:rPr lang="pt-PT" sz="1200" i="0" kern="120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max</a:t>
                </a:r>
                <a:r>
                  <a:rPr lang="pt-PT" sz="1200" i="0" kern="1200" smtClean="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⁡(</a:t>
                </a:r>
                <a:r>
                  <a:rPr lang="pt-PT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0, 𝑆_𝑡−</a:t>
                </a:r>
                <a:r>
                  <a:rPr lang="pt-PT" sz="1200" b="0" i="0" kern="1200" smtClean="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20)=〖(𝑆_𝑡−20)〗^+</a:t>
                </a:r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endParaRPr lang="pt-PT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pt-PT" sz="1200" kern="1200" baseline="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D1CF-3EF1-47EF-B304-1A4CF55556F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3349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D1CF-3EF1-47EF-B304-1A4CF55556F3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3349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D1CF-3EF1-47EF-B304-1A4CF55556F3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3349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D1CF-3EF1-47EF-B304-1A4CF55556F3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3349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D1CF-3EF1-47EF-B304-1A4CF55556F3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3349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D1CF-3EF1-47EF-B304-1A4CF55556F3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3349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D1CF-3EF1-47EF-B304-1A4CF55556F3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3349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D1CF-3EF1-47EF-B304-1A4CF55556F3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3349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D1CF-3EF1-47EF-B304-1A4CF55556F3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3349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D1CF-3EF1-47EF-B304-1A4CF55556F3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3349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D1CF-3EF1-47EF-B304-1A4CF55556F3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3349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Contrato que dá ao seu comprador o direito, mas não a obrigação, de transacionar um ativo numa data futura por um preço previamente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discutido. Portanto, existem duas partes interessadas no contrato:</a:t>
                </a:r>
              </a:p>
              <a:p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	-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Writer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da opção: adquire a responsabilidade de garantir os direitos conferidos no contrato, recebendo por isso uma compensação (preço da opção).</a:t>
                </a:r>
              </a:p>
              <a:p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	-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Holder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da opção: adquire o referido direito, estando disposto a pagar um preço por ele que não excede o valor atribuído a esse direito.</a:t>
                </a:r>
              </a:p>
              <a:p>
                <a:endParaRPr lang="pt-PT" sz="1200" kern="1200" baseline="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payoff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da opção corresponde à “vantagem” que o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holder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obtém ao exercer a opção. Por exemplo, no caso de uma opção de compra, se o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holder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tiver o direito a comprar um certo ativo por 20€ no dia 8 de março e nesse dia o ativo estiver a ser trocado no mercado por um preço de 25€, o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holder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obtém uma vantagem de 5€. Claro que se o preço do ativo no mercado no dia 8 fosse de 18€, o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holder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escolheria deixar expirar a opção,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ie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não a exercer e comprar antes o ativo no mercado. Assim, o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payoff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desta opção seria dado por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sz="1200" kern="120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pt-PT" sz="1200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pt-PT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  <m:t>0, </m:t>
                            </m:r>
                            <m:sSub>
                              <m:sSubPr>
                                <m:ctrlPr>
                                  <a:rPr lang="pt-PT" sz="1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lang="pt-PT" sz="1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pt-PT" sz="1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pt-PT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lang="pt-PT" sz="1200" b="0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  <m:t>20</m:t>
                            </m:r>
                          </m:e>
                        </m:d>
                      </m:e>
                    </m:func>
                    <m:r>
                      <a:rPr lang="pt-PT" sz="1200" b="0" i="1" kern="120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pt-PT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pt-PT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(</m:t>
                        </m:r>
                        <m:sSub>
                          <m:sSubPr>
                            <m:ctrlPr>
                              <a:rPr lang="pt-PT" sz="1200" b="0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pt-PT" sz="1200" b="0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  <m:t>𝑆</m:t>
                            </m:r>
                          </m:e>
                          <m:sub>
                            <m:r>
                              <a:rPr lang="pt-PT" sz="1200" b="0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  <m:t>𝑡</m:t>
                            </m:r>
                          </m:sub>
                        </m:sSub>
                        <m:r>
                          <a:rPr lang="pt-PT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−20)</m:t>
                        </m:r>
                      </m:e>
                      <m:sup>
                        <m:r>
                          <a:rPr lang="pt-PT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+</m:t>
                        </m:r>
                      </m:sup>
                    </m:sSup>
                  </m:oMath>
                </a14:m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endParaRPr lang="pt-PT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pt-PT" sz="1200" kern="1200" baseline="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Marcador de Posição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Contrato que dá ao seu comprador o direito, mas não a obrigação, de transacionar um ativo numa data futura por um preço previamente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discutido. Portanto, existem duas partes interessadas no contrato:</a:t>
                </a:r>
              </a:p>
              <a:p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	-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Writer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da opção: adquire a responsabilidade de garantir os direitos conferidos no contrato, recebendo por isso uma compensação (preço da opção).</a:t>
                </a:r>
              </a:p>
              <a:p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	-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Holder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da opção: adquire o referido direito, estando disposto a pagar um preço por ele que não excede o valor atribuído a esse direito.</a:t>
                </a:r>
              </a:p>
              <a:p>
                <a:endParaRPr lang="pt-PT" sz="1200" kern="1200" baseline="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payoff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da opção corresponde à “vantagem” que o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holder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obtém ao exercer a opção. Por exemplo, no caso de uma opção de compra, se o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holder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tiver o direito a comprar um certo ativo por 20€ no dia 8 de março e nesse dia o ativo estiver a ser trocado no mercado por um preço de 25€, o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holder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obtém uma vantagem de 5€. Claro que se o preço do ativo no mercado no dia 8 fosse de 18€, o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holder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escolheria deixar expirar a opção,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ie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não a exercer e comprar antes o ativo no mercado. Assim, o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payoff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desta opção seria dado por </a:t>
                </a:r>
                <a:r>
                  <a:rPr lang="pt-PT" sz="1200" i="0" kern="120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max</a:t>
                </a:r>
                <a:r>
                  <a:rPr lang="pt-PT" sz="1200" i="0" kern="1200" smtClean="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⁡(</a:t>
                </a:r>
                <a:r>
                  <a:rPr lang="pt-PT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0, 𝑆_𝑡−</a:t>
                </a:r>
                <a:r>
                  <a:rPr lang="pt-PT" sz="1200" b="0" i="0" kern="1200" smtClean="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20)=〖(𝑆_𝑡−20)〗^+</a:t>
                </a:r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endParaRPr lang="pt-PT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pt-PT" sz="1200" kern="1200" baseline="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D1CF-3EF1-47EF-B304-1A4CF55556F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33493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D1CF-3EF1-47EF-B304-1A4CF55556F3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3349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Contrato que dá ao seu comprador o direito, mas não a obrigação, de transacionar um ativo numa data futura por um preço previamente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discutido. Portanto, existem duas partes interessadas no contrato:</a:t>
                </a:r>
              </a:p>
              <a:p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	-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Writer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da opção: adquire a responsabilidade de garantir os direitos conferidos no contrato, recebendo por isso uma compensação (preço da opção).</a:t>
                </a:r>
              </a:p>
              <a:p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	-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Holder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da opção: adquire o referido direito, estando disposto a pagar um preço por ele que não excede o valor atribuído a esse direito.</a:t>
                </a:r>
              </a:p>
              <a:p>
                <a:endParaRPr lang="pt-PT" sz="1200" kern="1200" baseline="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payoff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da opção corresponde à “vantagem” que o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holder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obtém ao exercer a opção. Por exemplo, no caso de uma opção de compra, se o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holder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tiver o direito a comprar um certo ativo por 20€ no dia 8 de março e nesse dia o ativo estiver a ser trocado no mercado por um preço de 25€, o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holder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obtém uma vantagem de 5€. Claro que se o preço do ativo no mercado no dia 8 fosse de 18€, o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holder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escolheria deixar expirar a opção,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ie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não a exercer e comprar antes o ativo no mercado. Assim, o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payoff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desta opção seria dado por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sz="1200" kern="120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pt-PT" sz="1200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pt-PT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  <m:t>0, </m:t>
                            </m:r>
                            <m:sSub>
                              <m:sSubPr>
                                <m:ctrlPr>
                                  <a:rPr lang="pt-PT" sz="1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lang="pt-PT" sz="1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pt-PT" sz="1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pt-PT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lang="pt-PT" sz="1200" b="0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  <m:t>20</m:t>
                            </m:r>
                          </m:e>
                        </m:d>
                      </m:e>
                    </m:func>
                    <m:r>
                      <a:rPr lang="pt-PT" sz="1200" b="0" i="1" kern="120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pt-PT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pt-PT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(</m:t>
                        </m:r>
                        <m:sSub>
                          <m:sSubPr>
                            <m:ctrlPr>
                              <a:rPr lang="pt-PT" sz="1200" b="0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pt-PT" sz="1200" b="0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  <m:t>𝑆</m:t>
                            </m:r>
                          </m:e>
                          <m:sub>
                            <m:r>
                              <a:rPr lang="pt-PT" sz="1200" b="0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  <m:t>𝑡</m:t>
                            </m:r>
                          </m:sub>
                        </m:sSub>
                        <m:r>
                          <a:rPr lang="pt-PT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−20)</m:t>
                        </m:r>
                      </m:e>
                      <m:sup>
                        <m:r>
                          <a:rPr lang="pt-PT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+</m:t>
                        </m:r>
                      </m:sup>
                    </m:sSup>
                  </m:oMath>
                </a14:m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endParaRPr lang="pt-PT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pt-PT" sz="1200" kern="1200" baseline="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Marcador de Posição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Contrato que dá ao seu comprador o direito, mas não a obrigação, de transacionar um ativo numa data futura por um preço previamente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discutido. Portanto, existem duas partes interessadas no contrato:</a:t>
                </a:r>
              </a:p>
              <a:p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	-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Writer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da opção: adquire a responsabilidade de garantir os direitos conferidos no contrato, recebendo por isso uma compensação (preço da opção).</a:t>
                </a:r>
              </a:p>
              <a:p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	-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Holder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da opção: adquire o referido direito, estando disposto a pagar um preço por ele que não excede o valor atribuído a esse direito.</a:t>
                </a:r>
              </a:p>
              <a:p>
                <a:endParaRPr lang="pt-PT" sz="1200" kern="1200" baseline="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payoff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da opção corresponde à “vantagem” que o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holder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obtém ao exercer a opção. Por exemplo, no caso de uma opção de compra, se o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holder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tiver o direito a comprar um certo ativo por 20€ no dia 8 de março e nesse dia o ativo estiver a ser trocado no mercado por um preço de 25€, o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holder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obtém uma vantagem de 5€. Claro que se o preço do ativo no mercado no dia 8 fosse de 18€, o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holder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escolheria deixar expirar a opção,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ie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não a exercer e comprar antes o ativo no mercado. Assim, o </a:t>
                </a:r>
                <a:r>
                  <a:rPr lang="pt-PT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payoff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desta opção seria dado por </a:t>
                </a:r>
                <a:r>
                  <a:rPr lang="pt-PT" sz="1200" i="0" kern="120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max</a:t>
                </a:r>
                <a:r>
                  <a:rPr lang="pt-PT" sz="1200" i="0" kern="1200" smtClean="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⁡(</a:t>
                </a:r>
                <a:r>
                  <a:rPr lang="pt-PT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0, 𝑆_𝑡−</a:t>
                </a:r>
                <a:r>
                  <a:rPr lang="pt-PT" sz="1200" b="0" i="0" kern="1200" smtClean="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20)=〖(𝑆_𝑡−20)〗^+</a:t>
                </a:r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endParaRPr lang="pt-PT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pt-PT" sz="1200" kern="1200" baseline="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D1CF-3EF1-47EF-B304-1A4CF55556F3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3349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D1CF-3EF1-47EF-B304-1A4CF55556F3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3349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D1CF-3EF1-47EF-B304-1A4CF55556F3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3349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Explicação: A martingala corresponde à formalização matemática de um jogo justo e traduz neste caso uma estabilidade dos preços descontados, </a:t>
            </a:r>
            <a:r>
              <a:rPr lang="pt-P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</a:t>
            </a:r>
            <a:r>
              <a:rPr lang="pt-P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os preços em termos de uma quantidade de outro ativo</a:t>
            </a:r>
          </a:p>
          <a:p>
            <a:r>
              <a:rPr lang="pt-P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Explicar a notação dos preços. Na teoria costumamos considerar que o ativo 0 é um ativo de baixo risco, como uma conta poupança de juro fixo e que os restantes d ativos têm risco associado.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D1CF-3EF1-47EF-B304-1A4CF55556F3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3349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D1CF-3EF1-47EF-B304-1A4CF55556F3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3349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D1CF-3EF1-47EF-B304-1A4CF55556F3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3349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D1CF-3EF1-47EF-B304-1A4CF55556F3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3349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0E73-92C7-4670-AE99-EAFF8C227757}" type="datetimeFigureOut">
              <a:rPr lang="pt-PT" smtClean="0"/>
              <a:t>05/03/2021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EF409-AE52-48C9-84D5-2E5527FAF49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404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0E73-92C7-4670-AE99-EAFF8C227757}" type="datetimeFigureOut">
              <a:rPr lang="pt-PT" smtClean="0"/>
              <a:t>05/03/2021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EF409-AE52-48C9-84D5-2E5527FAF49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447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0E73-92C7-4670-AE99-EAFF8C227757}" type="datetimeFigureOut">
              <a:rPr lang="pt-PT" smtClean="0"/>
              <a:t>05/03/2021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EF409-AE52-48C9-84D5-2E5527FAF49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520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0E73-92C7-4670-AE99-EAFF8C227757}" type="datetimeFigureOut">
              <a:rPr lang="pt-PT" smtClean="0"/>
              <a:t>05/03/2021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EF409-AE52-48C9-84D5-2E5527FAF49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9398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0E73-92C7-4670-AE99-EAFF8C227757}" type="datetimeFigureOut">
              <a:rPr lang="pt-PT" smtClean="0"/>
              <a:t>05/03/2021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EF409-AE52-48C9-84D5-2E5527FAF49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036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0E73-92C7-4670-AE99-EAFF8C227757}" type="datetimeFigureOut">
              <a:rPr lang="pt-PT" smtClean="0"/>
              <a:t>05/03/2021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EF409-AE52-48C9-84D5-2E5527FAF49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736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0E73-92C7-4670-AE99-EAFF8C227757}" type="datetimeFigureOut">
              <a:rPr lang="pt-PT" smtClean="0"/>
              <a:t>05/03/2021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EF409-AE52-48C9-84D5-2E5527FAF49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9078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0E73-92C7-4670-AE99-EAFF8C227757}" type="datetimeFigureOut">
              <a:rPr lang="pt-PT" smtClean="0"/>
              <a:t>05/03/2021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EF409-AE52-48C9-84D5-2E5527FAF49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387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0E73-92C7-4670-AE99-EAFF8C227757}" type="datetimeFigureOut">
              <a:rPr lang="pt-PT" smtClean="0"/>
              <a:t>05/03/2021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EF409-AE52-48C9-84D5-2E5527FAF49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266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0E73-92C7-4670-AE99-EAFF8C227757}" type="datetimeFigureOut">
              <a:rPr lang="pt-PT" smtClean="0"/>
              <a:t>05/03/2021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EF409-AE52-48C9-84D5-2E5527FAF49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2162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0E73-92C7-4670-AE99-EAFF8C227757}" type="datetimeFigureOut">
              <a:rPr lang="pt-PT" smtClean="0"/>
              <a:t>05/03/2021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EF409-AE52-48C9-84D5-2E5527FAF49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0129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A0E73-92C7-4670-AE99-EAFF8C227757}" type="datetimeFigureOut">
              <a:rPr lang="pt-PT" smtClean="0"/>
              <a:t>05/03/2021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EF409-AE52-48C9-84D5-2E5527FAF49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427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t-PT" sz="3600" dirty="0" err="1" smtClean="0">
                <a:latin typeface="Arial Rounded MT Bold" pitchFamily="34" charset="0"/>
              </a:rPr>
              <a:t>Pricing</a:t>
            </a:r>
            <a:r>
              <a:rPr lang="pt-PT" sz="3600" dirty="0" smtClean="0">
                <a:latin typeface="Arial Rounded MT Bold" pitchFamily="34" charset="0"/>
              </a:rPr>
              <a:t> de Opções Financeiras: O Modelo Binomial</a:t>
            </a:r>
            <a:endParaRPr lang="pt-PT" sz="3600" dirty="0">
              <a:latin typeface="Arial Rounded MT Bold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15008"/>
          </a:xfrm>
          <a:solidFill>
            <a:srgbClr val="002060"/>
          </a:solidFill>
        </p:spPr>
        <p:txBody>
          <a:bodyPr>
            <a:normAutofit lnSpcReduction="10000"/>
          </a:bodyPr>
          <a:lstStyle/>
          <a:p>
            <a:pPr algn="l"/>
            <a:r>
              <a:rPr lang="pt-PT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Elisabete Fino (ISEG – Universidade de Lisboa)</a:t>
            </a:r>
          </a:p>
          <a:p>
            <a:pPr algn="l"/>
            <a:r>
              <a:rPr lang="pt-PT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Orientador: Prof. Manuel Guerra</a:t>
            </a:r>
          </a:p>
          <a:p>
            <a:pPr algn="l"/>
            <a:r>
              <a:rPr lang="pt-PT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Bolsa Novos Talentos em Matemática </a:t>
            </a:r>
          </a:p>
          <a:p>
            <a:pPr algn="l"/>
            <a:r>
              <a:rPr lang="pt-PT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Fundação Calouste Gulbenkian</a:t>
            </a:r>
            <a:endParaRPr lang="pt-PT" sz="20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021288"/>
            <a:ext cx="2141777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5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t-PT" sz="3200" dirty="0" smtClean="0">
                <a:latin typeface="Arial Rounded MT Bold" pitchFamily="34" charset="0"/>
                <a:cs typeface="Arial" pitchFamily="34" charset="0"/>
              </a:rPr>
              <a:t>Modelo binomial</a:t>
            </a:r>
            <a:endParaRPr lang="pt-PT" sz="3200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10081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Parte da premissa de que o preço do ativo subjacente só tem dois cenários possíveis de variação.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755576" y="3356992"/>
                <a:ext cx="7920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pt-PT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pt-PT" sz="28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356992"/>
                <a:ext cx="79208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915816" y="2783115"/>
                <a:ext cx="424847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pt-PT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pt-PT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pt-PT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PT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pt-PT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pt-PT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(1+</m:t>
                      </m:r>
                      <m:r>
                        <a:rPr lang="pt-PT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𝑏</m:t>
                      </m:r>
                      <m:r>
                        <a:rPr lang="pt-PT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PT" sz="28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783115"/>
                <a:ext cx="424847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915816" y="4077072"/>
                <a:ext cx="424847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pt-PT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pt-PT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pt-PT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PT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pt-PT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pt-PT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(1+</m:t>
                      </m:r>
                      <m:r>
                        <a:rPr lang="pt-PT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𝑎</m:t>
                      </m:r>
                      <m:r>
                        <a:rPr lang="pt-PT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PT" sz="28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077072"/>
                <a:ext cx="4248472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xão recta 9"/>
          <p:cNvCxnSpPr/>
          <p:nvPr/>
        </p:nvCxnSpPr>
        <p:spPr>
          <a:xfrm flipV="1">
            <a:off x="1403648" y="3044725"/>
            <a:ext cx="2160240" cy="5738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cta 10"/>
          <p:cNvCxnSpPr/>
          <p:nvPr/>
        </p:nvCxnSpPr>
        <p:spPr>
          <a:xfrm>
            <a:off x="1403648" y="3618602"/>
            <a:ext cx="2160240" cy="720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899592" y="5085184"/>
                <a:ext cx="7128792" cy="875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  <m:sup/>
                          </m:sSubSup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  <m:sup/>
                          </m:sSubSup>
                        </m:num>
                        <m:den>
                          <m:sSubSup>
                            <m:sSubSup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  <m:sup/>
                          </m:sSubSup>
                        </m:den>
                      </m:f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         −1&lt;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pt-PT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085184"/>
                <a:ext cx="7128792" cy="87568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814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t-PT" sz="3200" dirty="0" smtClean="0">
                <a:latin typeface="Arial Rounded MT Bold" pitchFamily="34" charset="0"/>
                <a:cs typeface="Arial" pitchFamily="34" charset="0"/>
              </a:rPr>
              <a:t>Modelo binomial</a:t>
            </a:r>
            <a:endParaRPr lang="pt-PT" sz="3200" dirty="0">
              <a:latin typeface="Arial Rounded MT Bold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5496" y="2954561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954561"/>
                <a:ext cx="792088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827584" y="2234481"/>
                <a:ext cx="424847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(1+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𝑏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234481"/>
                <a:ext cx="4248472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8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827584" y="3789040"/>
                <a:ext cx="424847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(1+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𝑎</m:t>
                      </m:r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789040"/>
                <a:ext cx="4248472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8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xão recta 9"/>
          <p:cNvCxnSpPr/>
          <p:nvPr/>
        </p:nvCxnSpPr>
        <p:spPr>
          <a:xfrm flipV="1">
            <a:off x="683568" y="2450505"/>
            <a:ext cx="1080120" cy="7656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cta 10"/>
          <p:cNvCxnSpPr/>
          <p:nvPr/>
        </p:nvCxnSpPr>
        <p:spPr>
          <a:xfrm>
            <a:off x="683568" y="3216171"/>
            <a:ext cx="1080120" cy="7465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cta 16"/>
          <p:cNvCxnSpPr/>
          <p:nvPr/>
        </p:nvCxnSpPr>
        <p:spPr>
          <a:xfrm flipV="1">
            <a:off x="4139952" y="1658417"/>
            <a:ext cx="1080120" cy="7656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cta 17"/>
          <p:cNvCxnSpPr/>
          <p:nvPr/>
        </p:nvCxnSpPr>
        <p:spPr>
          <a:xfrm flipV="1">
            <a:off x="4139952" y="3290977"/>
            <a:ext cx="1080120" cy="7656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cta 18"/>
          <p:cNvCxnSpPr/>
          <p:nvPr/>
        </p:nvCxnSpPr>
        <p:spPr>
          <a:xfrm>
            <a:off x="4139952" y="2424085"/>
            <a:ext cx="1080120" cy="8248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xão recta 21"/>
          <p:cNvCxnSpPr/>
          <p:nvPr/>
        </p:nvCxnSpPr>
        <p:spPr>
          <a:xfrm>
            <a:off x="4139952" y="4057708"/>
            <a:ext cx="1080120" cy="7656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4355976" y="1412776"/>
                <a:ext cx="424847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1+</m:t>
                              </m:r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412776"/>
                <a:ext cx="4248472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4788024" y="2996952"/>
                <a:ext cx="424847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1+</m:t>
                          </m:r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1+</m:t>
                          </m:r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996952"/>
                <a:ext cx="4248472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4355976" y="4610745"/>
                <a:ext cx="424847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1+</m:t>
                              </m:r>
                              <m:r>
                                <a:rPr lang="pt-PT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610745"/>
                <a:ext cx="4248472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539552" y="5373216"/>
                <a:ext cx="3024336" cy="8633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  <m:sup/>
                      </m:sSubSup>
                      <m:r>
                        <a:rPr lang="pt-PT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/>
                      </m:sSubSup>
                      <m:nary>
                        <m:naryPr>
                          <m:chr m:val="∏"/>
                          <m:limLoc m:val="undOvr"/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  <m:e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(1+</m:t>
                          </m:r>
                          <m:sSub>
                            <m:sSub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3024336" cy="86337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5580112" y="5373216"/>
                <a:ext cx="3024336" cy="8633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PT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PT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pt-PT" i="1">
                              <a:latin typeface="Cambria Math"/>
                            </a:rPr>
                            <m:t>𝑡</m:t>
                          </m:r>
                        </m:sub>
                        <m:sup/>
                      </m:sSubSup>
                      <m:r>
                        <a:rPr lang="pt-PT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i="1">
                                  <a:latin typeface="Cambria Math"/>
                                </a:rPr>
                                <m:t>𝑡</m:t>
                              </m:r>
                            </m:sub>
                            <m:sup/>
                          </m:sSubSup>
                        </m:num>
                        <m:den>
                          <m:sSubSup>
                            <m:sSubSup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i="1"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pt-PT" i="1">
                                  <a:latin typeface="Cambria Math"/>
                                </a:rPr>
                                <m:t>0</m:t>
                              </m:r>
                            </m:sup>
                          </m:sSubSup>
                        </m:den>
                      </m:f>
                      <m:r>
                        <a:rPr lang="pt-PT" i="1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pt-PT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pt-PT" i="1">
                              <a:latin typeface="Cambria Math"/>
                            </a:rPr>
                            <m:t>𝑘</m:t>
                          </m:r>
                          <m:r>
                            <a:rPr lang="pt-PT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PT" i="1">
                              <a:latin typeface="Cambria Math"/>
                            </a:rPr>
                            <m:t>𝑡</m:t>
                          </m:r>
                        </m:sup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PT" i="1">
                                  <a:latin typeface="Cambria Math"/>
                                </a:rPr>
                                <m:t>1+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373216"/>
                <a:ext cx="3024336" cy="86337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11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t-PT" sz="3200" dirty="0" smtClean="0">
                <a:latin typeface="Arial Rounded MT Bold" pitchFamily="34" charset="0"/>
                <a:cs typeface="Arial" pitchFamily="34" charset="0"/>
              </a:rPr>
              <a:t>Modelo binomial</a:t>
            </a:r>
            <a:endParaRPr lang="pt-PT" sz="3200" dirty="0">
              <a:latin typeface="Arial Rounded MT Bold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</p:spPr>
            <p:txBody>
              <a:bodyPr>
                <a:normAutofit/>
              </a:bodyPr>
              <a:lstStyle/>
              <a:p>
                <a:pPr algn="just"/>
                <a:endParaRPr lang="pt-PT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pt-PT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 cada cenário de variação do preço está associada uma probabilidade.</a:t>
                </a:r>
              </a:p>
              <a:p>
                <a:pPr algn="just"/>
                <a:endParaRPr lang="pt-PT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pt-PT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Se assumirmos que o modelo é livre de arbitragem, isto é, que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−1&lt;</m:t>
                    </m:r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𝑟</m:t>
                    </m:r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𝑏</m:t>
                    </m:r>
                  </m:oMath>
                </a14:m>
                <a:r>
                  <a:rPr lang="pt-PT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, a probabilidade real pode ser substituída pela medida de martingala equivalente:</a:t>
                </a:r>
              </a:p>
              <a:p>
                <a:pPr algn="just"/>
                <a:endParaRPr lang="pt-PT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/>
                        </a:rPr>
                        <m:t>≔</m:t>
                      </m:r>
                      <m:f>
                        <m:f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PT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pt-PT" sz="2400" dirty="0"/>
              </a:p>
              <a:p>
                <a:pPr marL="0" indent="0" algn="just">
                  <a:buNone/>
                </a:pPr>
                <a:endParaRPr lang="pt-PT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  <a:blipFill rotWithShape="1">
                <a:blip r:embed="rId3"/>
                <a:stretch>
                  <a:fillRect l="-963" r="-111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386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t-PT" sz="3200" dirty="0" smtClean="0">
                <a:latin typeface="Arial Rounded MT Bold" pitchFamily="34" charset="0"/>
                <a:cs typeface="Arial" pitchFamily="34" charset="0"/>
              </a:rPr>
              <a:t>Modelo binomial</a:t>
            </a:r>
            <a:endParaRPr lang="pt-PT" sz="3200" dirty="0">
              <a:latin typeface="Arial Rounded MT Bold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endParaRPr lang="pt-PT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:endParaRPr lang="pt-PT" sz="2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:r>
                  <a:rPr lang="pt-PT" sz="2400" b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Ideia</a:t>
                </a:r>
                <a:r>
                  <a:rPr lang="pt-PT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pt-PT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Criar um portefólio que replique a opção, isto é, que que tenha no momento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𝑇</m:t>
                    </m:r>
                  </m:oMath>
                </a14:m>
                <a:r>
                  <a:rPr lang="pt-PT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um valor igual ao </a:t>
                </a:r>
                <a:r>
                  <a:rPr lang="pt-PT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payoff</a:t>
                </a:r>
                <a:r>
                  <a:rPr lang="pt-PT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da opção. Como não existem oportunidades de arbitragem, dois ativos com o mesmo valor no futuro deverão ter o mesmo preço.</a:t>
                </a:r>
              </a:p>
              <a:p>
                <a:pPr marL="0" indent="0" algn="just">
                  <a:buNone/>
                </a:pPr>
                <a:endParaRPr lang="pt-PT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:endParaRPr lang="pt-PT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  <a:blipFill rotWithShape="1">
                <a:blip r:embed="rId3"/>
                <a:stretch>
                  <a:fillRect l="-1185" r="-111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180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t-PT" sz="3200" dirty="0" smtClean="0">
                <a:latin typeface="Arial Rounded MT Bold" pitchFamily="34" charset="0"/>
                <a:cs typeface="Arial" pitchFamily="34" charset="0"/>
              </a:rPr>
              <a:t>Modelo binomial</a:t>
            </a:r>
            <a:endParaRPr lang="pt-PT" sz="3200" dirty="0">
              <a:latin typeface="Arial Rounded MT Bold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5328592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pt-PT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Processo de valor descontado,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rial" pitchFamily="34" charset="0"/>
                          </a:rPr>
                          <m:t>𝑽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rial" pitchFamily="34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pt-PT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pt-PT" sz="2400" dirty="0" smtClean="0"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Número </a:t>
                </a:r>
                <a:r>
                  <a:rPr lang="pt-PT" sz="2400" dirty="0"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de shares de cada </a:t>
                </a:r>
                <a:r>
                  <a:rPr lang="pt-PT" sz="2400" dirty="0" smtClean="0"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ativo de um portefólio </a:t>
                </a:r>
                <a:r>
                  <a:rPr lang="pt-PT" sz="2400" dirty="0"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multiplicado pelo seu preço descontado </a:t>
                </a:r>
                <a:r>
                  <a:rPr lang="pt-PT" sz="2400" dirty="0" smtClean="0"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no momento </a:t>
                </a:r>
                <a14:m>
                  <m:oMath xmlns:m="http://schemas.openxmlformats.org/officeDocument/2006/math">
                    <m:r>
                      <a:rPr lang="pt-PT" sz="2400" b="0" i="1">
                        <a:solidFill>
                          <a:schemeClr val="bg1"/>
                        </a:solidFill>
                        <a:effectLst/>
                        <a:latin typeface="Cambria Math"/>
                      </a:rPr>
                      <m:t>𝑡</m:t>
                    </m:r>
                  </m:oMath>
                </a14:m>
                <a:r>
                  <a:rPr lang="pt-PT" sz="2400" dirty="0" smtClean="0"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marL="0" indent="0" algn="just">
                  <a:buNone/>
                </a:pPr>
                <a:endParaRPr lang="pt-PT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:r>
                  <a:rPr lang="pt-PT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Processo de valor descontado associado à estratégia de replicação:</a:t>
                </a:r>
              </a:p>
              <a:p>
                <a:pPr marL="0" indent="0" algn="just">
                  <a:buNone/>
                </a:pPr>
                <a:endParaRPr lang="pt-PT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𝐻</m:t>
                          </m:r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pt-PT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sSubSup>
                        <m:sSubSup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bSup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/>
                        </a:rPr>
                        <m:t>,…,</m:t>
                      </m:r>
                      <m:sSubSup>
                        <m:sSubSup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bSup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PT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:endParaRPr lang="pt-PT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:r>
                  <a:rPr lang="pt-PT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Com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chemeClr val="bg1"/>
                        </a:solidFill>
                        <a:latin typeface="Cambria Math"/>
                      </a:rPr>
                      <m:t>𝐻</m:t>
                    </m:r>
                    <m:r>
                      <a:rPr lang="pt-PT" sz="24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𝐶</m:t>
                        </m:r>
                      </m:num>
                      <m:den>
                        <m:sSubSup>
                          <m:sSubSupPr>
                            <m:ctrlP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𝑇</m:t>
                            </m:r>
                          </m:sub>
                          <m:sup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p>
                        </m:sSubSup>
                      </m:den>
                    </m:f>
                    <m:r>
                      <a:rPr lang="pt-PT" sz="24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pt-PT" sz="2400" i="1">
                        <a:solidFill>
                          <a:schemeClr val="bg1"/>
                        </a:solidFill>
                        <a:latin typeface="Cambria Math"/>
                      </a:rPr>
                      <m:t>h</m:t>
                    </m:r>
                    <m:r>
                      <a:rPr lang="pt-PT" sz="24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pt-PT" sz="2400" i="1">
                        <a:solidFill>
                          <a:schemeClr val="bg1"/>
                        </a:solidFill>
                        <a:latin typeface="Cambria Math"/>
                      </a:rPr>
                      <m:t>,…,</m:t>
                    </m:r>
                    <m:sSubSup>
                      <m:sSubSupPr>
                        <m:ctrlP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𝑇</m:t>
                        </m:r>
                      </m:sub>
                      <m:sup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pt-PT" sz="24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pt-PT" sz="2400" dirty="0" smtClean="0">
                    <a:solidFill>
                      <a:schemeClr val="bg1"/>
                    </a:solidFill>
                  </a:rPr>
                  <a:t>,</a:t>
                </a:r>
                <a:r>
                  <a:rPr lang="pt-PT" sz="2400" dirty="0">
                    <a:solidFill>
                      <a:schemeClr val="bg1"/>
                    </a:solidFill>
                  </a:rPr>
                  <a:t> </a:t>
                </a:r>
                <a:r>
                  <a:rPr lang="pt-PT" sz="2400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pt-PT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ayoff </a:t>
                </a:r>
                <a:r>
                  <a:rPr lang="pt-PT" sz="2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descontado da opção</a:t>
                </a:r>
              </a:p>
              <a:p>
                <a:pPr marL="0" indent="0" algn="just">
                  <a:buNone/>
                </a:pPr>
                <a:endParaRPr lang="pt-PT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5328592"/>
              </a:xfrm>
              <a:blipFill rotWithShape="1">
                <a:blip r:embed="rId3"/>
                <a:stretch>
                  <a:fillRect l="-1185" t="-915" r="-155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94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t-PT" sz="3200" dirty="0" smtClean="0">
                <a:latin typeface="Arial Rounded MT Bold" pitchFamily="34" charset="0"/>
                <a:cs typeface="Arial" pitchFamily="34" charset="0"/>
              </a:rPr>
              <a:t>Modelo binomial</a:t>
            </a:r>
            <a:endParaRPr lang="pt-PT" sz="3200" dirty="0">
              <a:latin typeface="Arial Rounded MT Bold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2952328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pt-PT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Recursivamente, o processo pode ser representado na forma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pt-PT" sz="24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pt-PT" sz="2400" i="1">
                        <a:solidFill>
                          <a:schemeClr val="bg1"/>
                        </a:solidFill>
                        <a:latin typeface="Cambria Math"/>
                      </a:rPr>
                      <m:t>𝐻</m:t>
                    </m:r>
                  </m:oMath>
                </a14:m>
                <a:r>
                  <a:rPr lang="pt-PT" sz="2400" dirty="0">
                    <a:solidFill>
                      <a:schemeClr val="bg1"/>
                    </a:solidFill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pt-PT" sz="24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pt-PT" sz="2400" i="1">
                        <a:solidFill>
                          <a:schemeClr val="bg1"/>
                        </a:solidFill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PT" sz="2400" i="1">
                        <a:solidFill>
                          <a:schemeClr val="bg1"/>
                        </a:solidFill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ℱ</m:t>
                        </m:r>
                      </m:e>
                      <m:sub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pt-PT" sz="2400" i="1">
                        <a:solidFill>
                          <a:schemeClr val="bg1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pt-PT" sz="2400" dirty="0">
                    <a:solidFill>
                      <a:schemeClr val="bg1"/>
                    </a:solidFill>
                  </a:rPr>
                  <a:t> </a:t>
                </a:r>
                <a:endParaRPr lang="pt-PT" sz="2400" dirty="0" smtClean="0">
                  <a:solidFill>
                    <a:schemeClr val="bg1"/>
                  </a:solidFill>
                </a:endParaRPr>
              </a:p>
              <a:p>
                <a:pPr marL="0" indent="0" algn="just">
                  <a:buNone/>
                </a:pPr>
                <a:endParaRPr lang="pt-PT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:r>
                  <a:rPr lang="pt-PT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Pelo que obtemos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de-DE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p>
                          </m:sSubSup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p>
                          </m:sSubSup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pt-PT" sz="2400" i="1" dirty="0" smtClean="0"/>
              </a:p>
              <a:p>
                <a:pPr marL="0" indent="0">
                  <a:buNone/>
                </a:pPr>
                <a:endParaRPr lang="pt-PT" sz="2400" i="1" dirty="0" smtClean="0"/>
              </a:p>
              <a:p>
                <a:pPr marL="0" indent="0" algn="just">
                  <a:buNone/>
                </a:pPr>
                <a:endParaRPr lang="pt-PT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2952328"/>
              </a:xfrm>
              <a:blipFill rotWithShape="1">
                <a:blip r:embed="rId3"/>
                <a:stretch>
                  <a:fillRect l="-1111" t="-1446" r="-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-1116632" y="4005064"/>
                <a:ext cx="11449272" cy="1121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de-DE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p>
                          </m:sSubSup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PT" sz="2400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 algn="ctr"/>
                <a:r>
                  <a:rPr lang="pt-PT" sz="2400" dirty="0" smtClean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sSub>
                      <m:sSubPr>
                        <m:ctrlP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bSup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,…,</m:t>
                        </m:r>
                        <m:sSubSup>
                          <m:sSubSupPr>
                            <m:ctrlP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bSup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bSup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(1+</m:t>
                        </m:r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pt-PT" sz="2400" i="1">
                        <a:solidFill>
                          <a:schemeClr val="bg1"/>
                        </a:solidFill>
                        <a:latin typeface="Cambria Math"/>
                      </a:rPr>
                      <m:t>+(1−</m:t>
                    </m:r>
                    <m:sSup>
                      <m:sSupPr>
                        <m:ctrlP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pt-PT" sz="24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bSup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,…,</m:t>
                        </m:r>
                        <m:sSubSup>
                          <m:sSubSupPr>
                            <m:ctrlP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bSup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bSup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(1+</m:t>
                        </m:r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pt-PT" sz="2400" dirty="0">
                  <a:solidFill>
                    <a:schemeClr val="bg1"/>
                  </a:solidFill>
                </a:endParaRPr>
              </a:p>
              <a:p>
                <a:endParaRPr lang="pt-PT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16632" y="4005064"/>
                <a:ext cx="11449272" cy="11210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467544" y="5229200"/>
                <a:ext cx="820891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O preço descontado da opção 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pt-PT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229200"/>
                <a:ext cx="8208912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9211" b="-30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153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t-PT" sz="3200" dirty="0" smtClean="0">
                <a:latin typeface="Arial Rounded MT Bold" pitchFamily="34" charset="0"/>
                <a:cs typeface="Arial" pitchFamily="34" charset="0"/>
              </a:rPr>
              <a:t>Modelo binomial: Exemplo</a:t>
            </a:r>
            <a:endParaRPr lang="pt-PT" sz="3200" dirty="0">
              <a:latin typeface="Arial Rounded MT Bold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pt-PT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Opção de compra europeia: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chemeClr val="bg1"/>
                        </a:solidFill>
                        <a:latin typeface="Cambria Math"/>
                      </a:rPr>
                      <m:t>𝐶</m:t>
                    </m:r>
                    <m:r>
                      <a:rPr lang="pt-PT" sz="240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pt-PT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:endParaRPr lang="pt-PT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/>
                      </m:sSubSup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pt-PT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pt-PT" sz="2400" i="1">
                        <a:solidFill>
                          <a:schemeClr val="bg1"/>
                        </a:solidFill>
                        <a:latin typeface="Cambria Math"/>
                      </a:rPr>
                      <m:t>𝑎</m:t>
                    </m:r>
                    <m:r>
                      <a:rPr lang="pt-PT" sz="2400" i="1">
                        <a:solidFill>
                          <a:schemeClr val="bg1"/>
                        </a:solidFill>
                        <a:latin typeface="Cambria Math"/>
                      </a:rPr>
                      <m:t>=−0,1</m:t>
                    </m:r>
                  </m:oMath>
                </a14:m>
                <a:r>
                  <a:rPr lang="pt-PT" sz="2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	</a:t>
                </a:r>
                <a:endParaRPr lang="pt-PT" sz="2400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pt-PT" sz="2400" i="1">
                        <a:solidFill>
                          <a:schemeClr val="bg1"/>
                        </a:solidFill>
                        <a:latin typeface="Cambria Math"/>
                      </a:rPr>
                      <m:t>𝑏</m:t>
                    </m:r>
                    <m:r>
                      <a:rPr lang="pt-PT" sz="2400" i="1">
                        <a:solidFill>
                          <a:schemeClr val="bg1"/>
                        </a:solidFill>
                        <a:latin typeface="Cambria Math"/>
                      </a:rPr>
                      <m:t>=0,2</m:t>
                    </m:r>
                  </m:oMath>
                </a14:m>
                <a:r>
                  <a:rPr lang="pt-PT" sz="2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	</a:t>
                </a:r>
                <a:endParaRPr lang="pt-PT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/>
                        </a:rPr>
                        <m:t>𝐾</m:t>
                      </m:r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/>
                        </a:rPr>
                        <m:t>=9,5</m:t>
                      </m:r>
                    </m:oMath>
                  </m:oMathPara>
                </a14:m>
                <a:endParaRPr lang="pt-PT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/>
                        </a:rPr>
                        <m:t>𝑟</m:t>
                      </m:r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/>
                        </a:rPr>
                        <m:t>=0,1</m:t>
                      </m:r>
                    </m:oMath>
                  </m:oMathPara>
                </a14:m>
                <a:endParaRPr lang="pt-PT" sz="2400" dirty="0"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:endParaRPr lang="pt-PT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  <a:blipFill rotWithShape="1">
                <a:blip r:embed="rId3"/>
                <a:stretch>
                  <a:fillRect l="-1111" t="-37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2555776" y="3543399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pt-P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11960" y="2708920"/>
            <a:ext cx="57606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pt-P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211960" y="4305870"/>
            <a:ext cx="57606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pt-P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exão recta 6"/>
          <p:cNvCxnSpPr/>
          <p:nvPr/>
        </p:nvCxnSpPr>
        <p:spPr>
          <a:xfrm flipV="1">
            <a:off x="3131840" y="2967335"/>
            <a:ext cx="1080120" cy="7656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cta 7"/>
          <p:cNvCxnSpPr/>
          <p:nvPr/>
        </p:nvCxnSpPr>
        <p:spPr>
          <a:xfrm>
            <a:off x="3131840" y="3733001"/>
            <a:ext cx="1080120" cy="7465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8"/>
          <p:cNvCxnSpPr/>
          <p:nvPr/>
        </p:nvCxnSpPr>
        <p:spPr>
          <a:xfrm flipV="1">
            <a:off x="4788024" y="2132856"/>
            <a:ext cx="1080120" cy="7656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9"/>
          <p:cNvCxnSpPr/>
          <p:nvPr/>
        </p:nvCxnSpPr>
        <p:spPr>
          <a:xfrm flipV="1">
            <a:off x="4788024" y="3765416"/>
            <a:ext cx="1080120" cy="7656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cta 10"/>
          <p:cNvCxnSpPr/>
          <p:nvPr/>
        </p:nvCxnSpPr>
        <p:spPr>
          <a:xfrm>
            <a:off x="4788024" y="2898524"/>
            <a:ext cx="1080120" cy="8248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cta 11"/>
          <p:cNvCxnSpPr/>
          <p:nvPr/>
        </p:nvCxnSpPr>
        <p:spPr>
          <a:xfrm>
            <a:off x="4788024" y="4532147"/>
            <a:ext cx="1080120" cy="7656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5940152" y="1929606"/>
            <a:ext cx="8640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14,4</a:t>
            </a:r>
            <a:endParaRPr lang="pt-P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940152" y="3513782"/>
            <a:ext cx="8640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10,8</a:t>
            </a:r>
            <a:endParaRPr lang="pt-P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012160" y="5127575"/>
            <a:ext cx="7200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8,1</a:t>
            </a:r>
            <a:endParaRPr lang="pt-P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204689" y="192960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4,9</a:t>
            </a:r>
            <a:endParaRPr lang="pt-P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7204689" y="351378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1,3</a:t>
            </a:r>
            <a:endParaRPr lang="pt-P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7204689" y="5116883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732240" y="587727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Payoffs</a:t>
            </a:r>
            <a:endParaRPr lang="pt-P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244996" y="5424202"/>
                <a:ext cx="3678931" cy="9460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pt-PT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pt-PT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0,1−(−0,1)</m:t>
                          </m:r>
                        </m:num>
                        <m:den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0,2−(−0,1)</m:t>
                          </m:r>
                        </m:den>
                      </m:f>
                      <m:r>
                        <a:rPr lang="pt-PT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96" y="5424202"/>
                <a:ext cx="3678931" cy="94609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ângulo 16"/>
          <p:cNvSpPr/>
          <p:nvPr/>
        </p:nvSpPr>
        <p:spPr>
          <a:xfrm>
            <a:off x="4243567" y="1929606"/>
            <a:ext cx="3928833" cy="204584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745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  <p:bldP spid="22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t-PT" sz="3200" dirty="0" smtClean="0">
                <a:latin typeface="Arial Rounded MT Bold" pitchFamily="34" charset="0"/>
                <a:cs typeface="Arial" pitchFamily="34" charset="0"/>
              </a:rPr>
              <a:t>Modelo binomial: Exemplo</a:t>
            </a:r>
            <a:endParaRPr lang="pt-PT" sz="3200" dirty="0">
              <a:latin typeface="Arial Rounded MT Bold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467544" y="3390091"/>
                <a:ext cx="7200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</m:sSub>
                    </m:oMath>
                  </m:oMathPara>
                </a14:m>
                <a:endParaRPr lang="pt-PT" sz="2400" dirty="0"/>
              </a:p>
              <a:p>
                <a:endParaRPr lang="pt-PT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390091"/>
                <a:ext cx="720080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2267744" y="2636912"/>
            <a:ext cx="8640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4,9</a:t>
            </a:r>
            <a:endParaRPr lang="pt-P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267744" y="4233862"/>
            <a:ext cx="8640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1,3</a:t>
            </a:r>
            <a:endParaRPr lang="pt-P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exão recta 6"/>
          <p:cNvCxnSpPr/>
          <p:nvPr/>
        </p:nvCxnSpPr>
        <p:spPr>
          <a:xfrm flipV="1">
            <a:off x="1187624" y="2895327"/>
            <a:ext cx="1080120" cy="7656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cta 7"/>
          <p:cNvCxnSpPr/>
          <p:nvPr/>
        </p:nvCxnSpPr>
        <p:spPr>
          <a:xfrm>
            <a:off x="1187624" y="3690610"/>
            <a:ext cx="1080120" cy="7465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 de Texto 2"/>
              <p:cNvSpPr txBox="1">
                <a:spLocks noChangeArrowheads="1"/>
              </p:cNvSpPr>
              <p:nvPr/>
            </p:nvSpPr>
            <p:spPr bwMode="auto">
              <a:xfrm>
                <a:off x="3632576" y="3145472"/>
                <a:ext cx="4539824" cy="1018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pt-PT" sz="24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𝑣</m:t>
                          </m:r>
                        </m:e>
                        <m:sub>
                          <m:r>
                            <a:rPr lang="pt-PT" sz="24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𝑡</m:t>
                          </m:r>
                          <m:r>
                            <a:rPr lang="pt-PT" sz="24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=1</m:t>
                          </m:r>
                        </m:sub>
                      </m:sSub>
                      <m:r>
                        <a:rPr lang="pt-PT" sz="24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pt-PT" sz="24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pt-PT" sz="24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a:rPr lang="pt-PT" sz="24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a:rPr lang="pt-PT" sz="24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×4,9+</m:t>
                      </m:r>
                      <m:f>
                        <m:fPr>
                          <m:ctrlPr>
                            <a:rPr lang="pt-PT" sz="24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pt-PT" sz="24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pt-PT" sz="24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a:rPr lang="pt-PT" sz="24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×1,3=3,7</m:t>
                      </m:r>
                    </m:oMath>
                  </m:oMathPara>
                </a14:m>
                <a:endParaRPr lang="pt-PT" sz="2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Caixa de 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2576" y="3145472"/>
                <a:ext cx="4539824" cy="10184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053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t-PT" sz="3200" dirty="0" smtClean="0">
                <a:latin typeface="Arial Rounded MT Bold" pitchFamily="34" charset="0"/>
                <a:cs typeface="Arial" pitchFamily="34" charset="0"/>
              </a:rPr>
              <a:t>Modelo binomial: Exemplo</a:t>
            </a:r>
            <a:endParaRPr lang="pt-PT" sz="3200" dirty="0">
              <a:latin typeface="Arial Rounded MT Bold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pt-PT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Opção de compra europeia: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chemeClr val="bg1"/>
                        </a:solidFill>
                        <a:latin typeface="Cambria Math"/>
                      </a:rPr>
                      <m:t>𝐶</m:t>
                    </m:r>
                    <m:r>
                      <a:rPr lang="pt-PT" sz="240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pt-PT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:endParaRPr lang="pt-PT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/>
                      </m:sSubSup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pt-PT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pt-PT" sz="2400" i="1">
                        <a:solidFill>
                          <a:schemeClr val="bg1"/>
                        </a:solidFill>
                        <a:latin typeface="Cambria Math"/>
                      </a:rPr>
                      <m:t>𝑎</m:t>
                    </m:r>
                    <m:r>
                      <a:rPr lang="pt-PT" sz="2400" i="1">
                        <a:solidFill>
                          <a:schemeClr val="bg1"/>
                        </a:solidFill>
                        <a:latin typeface="Cambria Math"/>
                      </a:rPr>
                      <m:t>=−0,1</m:t>
                    </m:r>
                  </m:oMath>
                </a14:m>
                <a:r>
                  <a:rPr lang="pt-PT" sz="2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	</a:t>
                </a:r>
                <a:endParaRPr lang="pt-PT" sz="2400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pt-PT" sz="2400" i="1">
                        <a:solidFill>
                          <a:schemeClr val="bg1"/>
                        </a:solidFill>
                        <a:latin typeface="Cambria Math"/>
                      </a:rPr>
                      <m:t>𝑏</m:t>
                    </m:r>
                    <m:r>
                      <a:rPr lang="pt-PT" sz="2400" i="1">
                        <a:solidFill>
                          <a:schemeClr val="bg1"/>
                        </a:solidFill>
                        <a:latin typeface="Cambria Math"/>
                      </a:rPr>
                      <m:t>=0,2</m:t>
                    </m:r>
                  </m:oMath>
                </a14:m>
                <a:r>
                  <a:rPr lang="pt-PT" sz="2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	</a:t>
                </a:r>
                <a:endParaRPr lang="pt-PT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/>
                        </a:rPr>
                        <m:t>𝐾</m:t>
                      </m:r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/>
                        </a:rPr>
                        <m:t>=9,5</m:t>
                      </m:r>
                    </m:oMath>
                  </m:oMathPara>
                </a14:m>
                <a:endParaRPr lang="pt-PT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/>
                        </a:rPr>
                        <m:t>𝑟</m:t>
                      </m:r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/>
                        </a:rPr>
                        <m:t>=0,1</m:t>
                      </m:r>
                    </m:oMath>
                  </m:oMathPara>
                </a14:m>
                <a:endParaRPr lang="pt-PT" sz="2400" dirty="0"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:endParaRPr lang="pt-PT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  <a:blipFill rotWithShape="1">
                <a:blip r:embed="rId3"/>
                <a:stretch>
                  <a:fillRect l="-1111" t="-37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2555776" y="3543399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pt-P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11960" y="2708920"/>
            <a:ext cx="57606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pt-P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211960" y="4305870"/>
            <a:ext cx="57606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pt-P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exão recta 6"/>
          <p:cNvCxnSpPr/>
          <p:nvPr/>
        </p:nvCxnSpPr>
        <p:spPr>
          <a:xfrm flipV="1">
            <a:off x="3131840" y="2967335"/>
            <a:ext cx="1080120" cy="7656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cta 7"/>
          <p:cNvCxnSpPr/>
          <p:nvPr/>
        </p:nvCxnSpPr>
        <p:spPr>
          <a:xfrm>
            <a:off x="3131840" y="3733001"/>
            <a:ext cx="1080120" cy="7465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8"/>
          <p:cNvCxnSpPr/>
          <p:nvPr/>
        </p:nvCxnSpPr>
        <p:spPr>
          <a:xfrm flipV="1">
            <a:off x="4788024" y="2132856"/>
            <a:ext cx="1080120" cy="7656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9"/>
          <p:cNvCxnSpPr/>
          <p:nvPr/>
        </p:nvCxnSpPr>
        <p:spPr>
          <a:xfrm flipV="1">
            <a:off x="4788024" y="3765416"/>
            <a:ext cx="1080120" cy="7656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cta 10"/>
          <p:cNvCxnSpPr/>
          <p:nvPr/>
        </p:nvCxnSpPr>
        <p:spPr>
          <a:xfrm>
            <a:off x="4788024" y="2898524"/>
            <a:ext cx="1080120" cy="8248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cta 11"/>
          <p:cNvCxnSpPr/>
          <p:nvPr/>
        </p:nvCxnSpPr>
        <p:spPr>
          <a:xfrm>
            <a:off x="4788024" y="4532147"/>
            <a:ext cx="1080120" cy="7656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5940152" y="1929606"/>
            <a:ext cx="8640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14,4</a:t>
            </a:r>
            <a:endParaRPr lang="pt-P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940152" y="3513782"/>
            <a:ext cx="8640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10,8</a:t>
            </a:r>
            <a:endParaRPr lang="pt-P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012160" y="5127575"/>
            <a:ext cx="7200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8,1</a:t>
            </a:r>
            <a:endParaRPr lang="pt-P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204689" y="192960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4,9</a:t>
            </a:r>
            <a:endParaRPr lang="pt-P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7204689" y="351378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1,3</a:t>
            </a:r>
            <a:endParaRPr lang="pt-P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7204689" y="5116883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732240" y="587727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Payoffs</a:t>
            </a:r>
            <a:endParaRPr lang="pt-P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244996" y="5424202"/>
                <a:ext cx="3678931" cy="9460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pt-PT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pt-PT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0,1−(−0,1)</m:t>
                          </m:r>
                        </m:num>
                        <m:den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0,2−(−0,1)</m:t>
                          </m:r>
                        </m:den>
                      </m:f>
                      <m:r>
                        <a:rPr lang="pt-PT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96" y="5424202"/>
                <a:ext cx="3678931" cy="94609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ângulo 16"/>
          <p:cNvSpPr/>
          <p:nvPr/>
        </p:nvSpPr>
        <p:spPr>
          <a:xfrm>
            <a:off x="4243567" y="3543399"/>
            <a:ext cx="3928833" cy="204584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492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t-PT" sz="3200" dirty="0" smtClean="0">
                <a:latin typeface="Arial Rounded MT Bold" pitchFamily="34" charset="0"/>
                <a:cs typeface="Arial" pitchFamily="34" charset="0"/>
              </a:rPr>
              <a:t>Modelo binomial: Exemplo</a:t>
            </a:r>
            <a:endParaRPr lang="pt-PT" sz="3200" dirty="0">
              <a:latin typeface="Arial Rounded MT Bold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467544" y="3390091"/>
                <a:ext cx="7200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</m:sSub>
                    </m:oMath>
                  </m:oMathPara>
                </a14:m>
                <a:endParaRPr lang="pt-PT" sz="2400" dirty="0"/>
              </a:p>
              <a:p>
                <a:endParaRPr lang="pt-PT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390091"/>
                <a:ext cx="720080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2267744" y="2636912"/>
            <a:ext cx="8640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1,3</a:t>
            </a:r>
            <a:endParaRPr lang="pt-P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267744" y="4233862"/>
            <a:ext cx="8640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cxnSp>
        <p:nvCxnSpPr>
          <p:cNvPr id="7" name="Conexão recta 6"/>
          <p:cNvCxnSpPr/>
          <p:nvPr/>
        </p:nvCxnSpPr>
        <p:spPr>
          <a:xfrm flipV="1">
            <a:off x="1187624" y="2895327"/>
            <a:ext cx="1080120" cy="7656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cta 7"/>
          <p:cNvCxnSpPr/>
          <p:nvPr/>
        </p:nvCxnSpPr>
        <p:spPr>
          <a:xfrm>
            <a:off x="1187624" y="3690610"/>
            <a:ext cx="1080120" cy="7465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 de Texto 2"/>
              <p:cNvSpPr txBox="1">
                <a:spLocks noChangeArrowheads="1"/>
              </p:cNvSpPr>
              <p:nvPr/>
            </p:nvSpPr>
            <p:spPr bwMode="auto">
              <a:xfrm>
                <a:off x="3632576" y="3145472"/>
                <a:ext cx="4539824" cy="1018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pt-PT" sz="2400" i="1">
                              <a:latin typeface="Cambria Math"/>
                            </a:rPr>
                            <m:t>𝑡</m:t>
                          </m:r>
                          <m:r>
                            <a:rPr lang="pt-PT" sz="2400" i="1">
                              <a:latin typeface="Cambria Math"/>
                            </a:rPr>
                            <m:t>=1</m:t>
                          </m:r>
                        </m:sub>
                      </m:sSub>
                      <m:r>
                        <a:rPr lang="pt-PT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sz="24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pt-PT" sz="24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pt-PT" sz="2400" i="1">
                          <a:latin typeface="Cambria Math"/>
                        </a:rPr>
                        <m:t>×1,3+</m:t>
                      </m:r>
                      <m:f>
                        <m:fPr>
                          <m:ctrlPr>
                            <a:rPr lang="pt-PT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PT" sz="24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pt-PT" sz="2400" i="1">
                          <a:latin typeface="Cambria Math"/>
                        </a:rPr>
                        <m:t>×0=0,8(6)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9" name="Caixa de 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2576" y="3145472"/>
                <a:ext cx="4539824" cy="10184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211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t-PT" sz="3200" dirty="0" smtClean="0">
                <a:latin typeface="Arial Rounded MT Bold" pitchFamily="34" charset="0"/>
                <a:cs typeface="Arial" pitchFamily="34" charset="0"/>
              </a:rPr>
              <a:t>O que é uma opção?</a:t>
            </a:r>
            <a:endParaRPr lang="pt-PT" sz="3200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Contrato que dá ao seu comprador o direito, mas não a obrigação, de transacionar um </a:t>
            </a:r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ativo </a:t>
            </a:r>
            <a:r>
              <a:rPr lang="pt-PT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numa data futura por um preço previamente </a:t>
            </a:r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discutido (</a:t>
            </a:r>
            <a:r>
              <a:rPr lang="pt-PT" sz="2400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strike</a:t>
            </a:r>
            <a:r>
              <a:rPr lang="pt-PT" sz="24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400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price</a:t>
            </a:r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 </a:t>
            </a:r>
          </a:p>
          <a:p>
            <a:pPr marL="0" indent="0" algn="just">
              <a:buNone/>
            </a:pPr>
            <a:endParaRPr lang="pt-P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2400" b="1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Writer</a:t>
            </a:r>
            <a:r>
              <a:rPr lang="pt-P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PT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adquire a responsabilidade de garantir os direitos conferidos no contrato, recebendo por isso uma compensação (preço da opção).</a:t>
            </a:r>
          </a:p>
          <a:p>
            <a:pPr algn="just"/>
            <a:endParaRPr lang="pt-PT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2400" b="1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Holder</a:t>
            </a:r>
            <a:r>
              <a:rPr lang="pt-P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PT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adquire </a:t>
            </a:r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direito</a:t>
            </a:r>
            <a:r>
              <a:rPr lang="pt-PT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estando disposto a pagar um preço por ele que não excede o valor atribuído a esse direito.</a:t>
            </a:r>
          </a:p>
          <a:p>
            <a:pPr algn="just"/>
            <a:endParaRPr lang="pt-PT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40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t-PT" sz="3200" dirty="0" smtClean="0">
                <a:latin typeface="Arial Rounded MT Bold" pitchFamily="34" charset="0"/>
                <a:cs typeface="Arial" pitchFamily="34" charset="0"/>
              </a:rPr>
              <a:t>Modelo binomial: Exemplo</a:t>
            </a:r>
            <a:endParaRPr lang="pt-PT" sz="3200" dirty="0">
              <a:latin typeface="Arial Rounded MT Bold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pt-PT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Opção de compra europeia: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chemeClr val="bg1"/>
                        </a:solidFill>
                        <a:latin typeface="Cambria Math"/>
                      </a:rPr>
                      <m:t>𝐶</m:t>
                    </m:r>
                    <m:r>
                      <a:rPr lang="pt-PT" sz="240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pt-PT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:endParaRPr lang="pt-PT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/>
                      </m:sSubSup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pt-PT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pt-PT" sz="2400" i="1">
                        <a:solidFill>
                          <a:schemeClr val="bg1"/>
                        </a:solidFill>
                        <a:latin typeface="Cambria Math"/>
                      </a:rPr>
                      <m:t>𝑎</m:t>
                    </m:r>
                    <m:r>
                      <a:rPr lang="pt-PT" sz="2400" i="1">
                        <a:solidFill>
                          <a:schemeClr val="bg1"/>
                        </a:solidFill>
                        <a:latin typeface="Cambria Math"/>
                      </a:rPr>
                      <m:t>=−0,1</m:t>
                    </m:r>
                  </m:oMath>
                </a14:m>
                <a:r>
                  <a:rPr lang="pt-PT" sz="2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	</a:t>
                </a:r>
                <a:endParaRPr lang="pt-PT" sz="2400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pt-PT" sz="2400" i="1">
                        <a:solidFill>
                          <a:schemeClr val="bg1"/>
                        </a:solidFill>
                        <a:latin typeface="Cambria Math"/>
                      </a:rPr>
                      <m:t>𝑏</m:t>
                    </m:r>
                    <m:r>
                      <a:rPr lang="pt-PT" sz="2400" i="1">
                        <a:solidFill>
                          <a:schemeClr val="bg1"/>
                        </a:solidFill>
                        <a:latin typeface="Cambria Math"/>
                      </a:rPr>
                      <m:t>=0,2</m:t>
                    </m:r>
                  </m:oMath>
                </a14:m>
                <a:r>
                  <a:rPr lang="pt-PT" sz="2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	</a:t>
                </a:r>
                <a:endParaRPr lang="pt-PT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/>
                        </a:rPr>
                        <m:t>𝐾</m:t>
                      </m:r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/>
                        </a:rPr>
                        <m:t>=9,5</m:t>
                      </m:r>
                    </m:oMath>
                  </m:oMathPara>
                </a14:m>
                <a:endParaRPr lang="pt-PT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/>
                        </a:rPr>
                        <m:t>𝑟</m:t>
                      </m:r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/>
                        </a:rPr>
                        <m:t>=0,1</m:t>
                      </m:r>
                    </m:oMath>
                  </m:oMathPara>
                </a14:m>
                <a:endParaRPr lang="pt-PT" sz="2400" dirty="0"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:endParaRPr lang="pt-PT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  <a:blipFill rotWithShape="1">
                <a:blip r:embed="rId3"/>
                <a:stretch>
                  <a:fillRect l="-1111" t="-37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2555776" y="3543399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pt-P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11960" y="2708920"/>
            <a:ext cx="57606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pt-P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211960" y="4305870"/>
            <a:ext cx="57606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pt-P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exão recta 6"/>
          <p:cNvCxnSpPr/>
          <p:nvPr/>
        </p:nvCxnSpPr>
        <p:spPr>
          <a:xfrm flipV="1">
            <a:off x="3131840" y="2967335"/>
            <a:ext cx="1080120" cy="7656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cta 7"/>
          <p:cNvCxnSpPr/>
          <p:nvPr/>
        </p:nvCxnSpPr>
        <p:spPr>
          <a:xfrm>
            <a:off x="3131840" y="3733001"/>
            <a:ext cx="1080120" cy="7465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8"/>
          <p:cNvCxnSpPr/>
          <p:nvPr/>
        </p:nvCxnSpPr>
        <p:spPr>
          <a:xfrm flipV="1">
            <a:off x="4788024" y="2132856"/>
            <a:ext cx="1080120" cy="7656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9"/>
          <p:cNvCxnSpPr/>
          <p:nvPr/>
        </p:nvCxnSpPr>
        <p:spPr>
          <a:xfrm flipV="1">
            <a:off x="4788024" y="3765416"/>
            <a:ext cx="1080120" cy="7656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cta 10"/>
          <p:cNvCxnSpPr/>
          <p:nvPr/>
        </p:nvCxnSpPr>
        <p:spPr>
          <a:xfrm>
            <a:off x="4788024" y="2898524"/>
            <a:ext cx="1080120" cy="8248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cta 11"/>
          <p:cNvCxnSpPr/>
          <p:nvPr/>
        </p:nvCxnSpPr>
        <p:spPr>
          <a:xfrm>
            <a:off x="4788024" y="4532147"/>
            <a:ext cx="1080120" cy="7656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5940152" y="1929606"/>
            <a:ext cx="8640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14,4</a:t>
            </a:r>
            <a:endParaRPr lang="pt-P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940152" y="3513782"/>
            <a:ext cx="8640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10,8</a:t>
            </a:r>
            <a:endParaRPr lang="pt-P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012160" y="5127575"/>
            <a:ext cx="7200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8,1</a:t>
            </a:r>
            <a:endParaRPr lang="pt-P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204689" y="192960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4,9</a:t>
            </a:r>
            <a:endParaRPr lang="pt-P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7204689" y="351378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1,3</a:t>
            </a:r>
            <a:endParaRPr lang="pt-P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7204689" y="5116883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732240" y="587727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Payoffs</a:t>
            </a:r>
            <a:endParaRPr lang="pt-P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244996" y="5424202"/>
                <a:ext cx="3678931" cy="9460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pt-PT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pt-PT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0,1−(−0,1)</m:t>
                          </m:r>
                        </m:num>
                        <m:den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0,2−(−0,1)</m:t>
                          </m:r>
                        </m:den>
                      </m:f>
                      <m:r>
                        <a:rPr lang="pt-PT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96" y="5424202"/>
                <a:ext cx="3678931" cy="94609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ângulo 16"/>
          <p:cNvSpPr/>
          <p:nvPr/>
        </p:nvSpPr>
        <p:spPr>
          <a:xfrm>
            <a:off x="2515375" y="2708920"/>
            <a:ext cx="2632689" cy="204584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125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t-PT" sz="3200" dirty="0" smtClean="0">
                <a:latin typeface="Arial Rounded MT Bold" pitchFamily="34" charset="0"/>
                <a:cs typeface="Arial" pitchFamily="34" charset="0"/>
              </a:rPr>
              <a:t>Modelo binomial: Exemplo</a:t>
            </a:r>
            <a:endParaRPr lang="pt-PT" sz="3200" dirty="0">
              <a:latin typeface="Arial Rounded MT Bold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467544" y="2670011"/>
                <a:ext cx="7200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pt-PT" sz="2400" dirty="0"/>
              </a:p>
              <a:p>
                <a:endParaRPr lang="pt-PT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670011"/>
                <a:ext cx="720080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2267744" y="1916832"/>
            <a:ext cx="8640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3,7</a:t>
            </a:r>
            <a:endParaRPr lang="pt-P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267744" y="3513782"/>
            <a:ext cx="11521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0,8(6)</a:t>
            </a:r>
            <a:endParaRPr lang="pt-P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exão recta 6"/>
          <p:cNvCxnSpPr/>
          <p:nvPr/>
        </p:nvCxnSpPr>
        <p:spPr>
          <a:xfrm flipV="1">
            <a:off x="1187624" y="2175247"/>
            <a:ext cx="1080120" cy="7656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cta 7"/>
          <p:cNvCxnSpPr/>
          <p:nvPr/>
        </p:nvCxnSpPr>
        <p:spPr>
          <a:xfrm>
            <a:off x="1187624" y="2970530"/>
            <a:ext cx="1080120" cy="7465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 de Texto 2"/>
              <p:cNvSpPr txBox="1">
                <a:spLocks noChangeArrowheads="1"/>
              </p:cNvSpPr>
              <p:nvPr/>
            </p:nvSpPr>
            <p:spPr bwMode="auto">
              <a:xfrm>
                <a:off x="3632576" y="2425392"/>
                <a:ext cx="4755848" cy="78617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pt-PT" sz="2400" i="1">
                              <a:latin typeface="Cambria Math"/>
                            </a:rPr>
                            <m:t>𝑡</m:t>
                          </m:r>
                          <m:r>
                            <a:rPr lang="pt-PT" sz="2400" i="1">
                              <a:latin typeface="Cambria Math"/>
                            </a:rPr>
                            <m:t>=0</m:t>
                          </m:r>
                        </m:sub>
                      </m:sSub>
                      <m:r>
                        <a:rPr lang="pt-PT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sz="24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pt-PT" sz="24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pt-PT" sz="2400" i="1">
                          <a:latin typeface="Cambria Math"/>
                        </a:rPr>
                        <m:t>×3,7+</m:t>
                      </m:r>
                      <m:f>
                        <m:fPr>
                          <m:ctrlPr>
                            <a:rPr lang="pt-PT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PT" sz="24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pt-PT" sz="2400" i="1">
                          <a:latin typeface="Cambria Math"/>
                        </a:rPr>
                        <m:t>×0,8(6)≅2,76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9" name="Caixa de 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2576" y="2425392"/>
                <a:ext cx="4755848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0" y="4623519"/>
                <a:ext cx="914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chemeClr val="bg1"/>
                        </a:solidFill>
                        <a:latin typeface="Cambria Math"/>
                      </a:rPr>
                      <m:t>∴</m:t>
                    </m:r>
                    <m:sSub>
                      <m:sSubPr>
                        <m:ctrlP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PT" sz="2400" i="1">
                        <a:solidFill>
                          <a:schemeClr val="bg1"/>
                        </a:solidFill>
                        <a:latin typeface="Cambria Math"/>
                      </a:rPr>
                      <m:t>≅2,76</m:t>
                    </m:r>
                  </m:oMath>
                </a14:m>
                <a:r>
                  <a:rPr lang="pt-PT" sz="2400" dirty="0" smtClean="0">
                    <a:solidFill>
                      <a:schemeClr val="bg1"/>
                    </a:solidFill>
                  </a:rPr>
                  <a:t>       </a:t>
                </a:r>
                <a:r>
                  <a:rPr lang="pt-PT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preço descontado da opção</a:t>
                </a:r>
                <a:endParaRPr lang="pt-PT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23519"/>
                <a:ext cx="9144000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1842" b="-2763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19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t-PT" sz="3200" dirty="0" smtClean="0">
                <a:latin typeface="Arial Rounded MT Bold" pitchFamily="34" charset="0"/>
                <a:cs typeface="Arial" pitchFamily="34" charset="0"/>
              </a:rPr>
              <a:t>O que é o </a:t>
            </a:r>
            <a:r>
              <a:rPr lang="pt-PT" sz="3200" dirty="0" err="1" smtClean="0">
                <a:latin typeface="Arial Rounded MT Bold" pitchFamily="34" charset="0"/>
                <a:cs typeface="Arial" pitchFamily="34" charset="0"/>
              </a:rPr>
              <a:t>payoff</a:t>
            </a:r>
            <a:r>
              <a:rPr lang="pt-PT" sz="3200" dirty="0" smtClean="0">
                <a:latin typeface="Arial Rounded MT Bold" pitchFamily="34" charset="0"/>
                <a:cs typeface="Arial" pitchFamily="34" charset="0"/>
              </a:rPr>
              <a:t> de uma opção?</a:t>
            </a:r>
            <a:endParaRPr lang="pt-PT" sz="3200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“Vantagem</a:t>
            </a:r>
            <a:r>
              <a:rPr lang="pt-PT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que o </a:t>
            </a:r>
            <a:r>
              <a:rPr lang="pt-PT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holder</a:t>
            </a:r>
            <a:r>
              <a:rPr lang="pt-PT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obtém ao exercer a </a:t>
            </a:r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opção.</a:t>
            </a:r>
          </a:p>
          <a:p>
            <a:pPr marL="0" indent="0" algn="just">
              <a:buNone/>
            </a:pPr>
            <a:endParaRPr lang="pt-PT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PT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Exemplo</a:t>
            </a:r>
            <a:r>
              <a:rPr lang="pt-P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Opção de compra</a:t>
            </a:r>
            <a:endParaRPr lang="pt-PT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PT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P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Preço combinado: </a:t>
            </a:r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20€</a:t>
            </a:r>
            <a:endParaRPr lang="pt-PT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PT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P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Data de exercício: </a:t>
            </a:r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8/março/2021</a:t>
            </a:r>
          </a:p>
          <a:p>
            <a:pPr marL="0" indent="0" algn="just">
              <a:buNone/>
            </a:pPr>
            <a:r>
              <a:rPr lang="pt-PT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P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Preço a 8/março/2021: </a:t>
            </a:r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25€</a:t>
            </a:r>
          </a:p>
          <a:p>
            <a:pPr marL="0" indent="0" algn="just">
              <a:buNone/>
            </a:pPr>
            <a:r>
              <a:rPr lang="pt-PT" sz="2400" b="1" dirty="0" smtClean="0">
                <a:solidFill>
                  <a:schemeClr val="bg1"/>
                </a:solidFill>
                <a:latin typeface="Cambria Math"/>
                <a:ea typeface="Cambria Math"/>
                <a:cs typeface="Arial" pitchFamily="34" charset="0"/>
              </a:rPr>
              <a:t>⇒ </a:t>
            </a:r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ea typeface="Cambria Math"/>
                <a:cs typeface="Arial" pitchFamily="34" charset="0"/>
              </a:rPr>
              <a:t>O </a:t>
            </a:r>
            <a:r>
              <a:rPr lang="pt-PT" sz="2400" dirty="0" err="1" smtClean="0">
                <a:solidFill>
                  <a:schemeClr val="bg1"/>
                </a:solidFill>
                <a:latin typeface="Arial" pitchFamily="34" charset="0"/>
                <a:ea typeface="Cambria Math"/>
                <a:cs typeface="Arial" pitchFamily="34" charset="0"/>
              </a:rPr>
              <a:t>holder</a:t>
            </a:r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ea typeface="Cambria Math"/>
                <a:cs typeface="Arial" pitchFamily="34" charset="0"/>
              </a:rPr>
              <a:t> obtém uma vantagem de 5€ ao exercer a opção</a:t>
            </a:r>
            <a:endParaRPr lang="pt-P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t-PT" sz="3200" dirty="0" smtClean="0">
                <a:latin typeface="Arial Rounded MT Bold" pitchFamily="34" charset="0"/>
                <a:cs typeface="Arial" pitchFamily="34" charset="0"/>
              </a:rPr>
              <a:t>O que é o </a:t>
            </a:r>
            <a:r>
              <a:rPr lang="pt-PT" sz="3200" dirty="0" err="1" smtClean="0">
                <a:latin typeface="Arial Rounded MT Bold" pitchFamily="34" charset="0"/>
                <a:cs typeface="Arial" pitchFamily="34" charset="0"/>
              </a:rPr>
              <a:t>payoff</a:t>
            </a:r>
            <a:r>
              <a:rPr lang="pt-PT" sz="3200" dirty="0" smtClean="0">
                <a:latin typeface="Arial Rounded MT Bold" pitchFamily="34" charset="0"/>
                <a:cs typeface="Arial" pitchFamily="34" charset="0"/>
              </a:rPr>
              <a:t> de uma opção?</a:t>
            </a:r>
            <a:endParaRPr lang="pt-PT" sz="3200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0324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“Vantagem</a:t>
            </a:r>
            <a:r>
              <a:rPr lang="pt-PT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que o </a:t>
            </a:r>
            <a:r>
              <a:rPr lang="pt-PT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holder</a:t>
            </a:r>
            <a:r>
              <a:rPr lang="pt-PT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obtém ao exercer a </a:t>
            </a:r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opção.</a:t>
            </a:r>
          </a:p>
          <a:p>
            <a:pPr marL="0" indent="0" algn="just">
              <a:buNone/>
            </a:pPr>
            <a:endParaRPr lang="pt-PT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PT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Exemplo</a:t>
            </a:r>
            <a:r>
              <a:rPr lang="pt-P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Opção de compra</a:t>
            </a:r>
            <a:endParaRPr lang="pt-PT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PT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P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Preço combinado: </a:t>
            </a:r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20€</a:t>
            </a:r>
            <a:endParaRPr lang="pt-PT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PT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P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Data de exercício: </a:t>
            </a:r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8/março/2021</a:t>
            </a:r>
          </a:p>
          <a:p>
            <a:pPr marL="0" indent="0" algn="just">
              <a:buNone/>
            </a:pPr>
            <a:r>
              <a:rPr lang="pt-PT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P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Preço a 8/março/2021: </a:t>
            </a:r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18€</a:t>
            </a:r>
          </a:p>
          <a:p>
            <a:pPr marL="0" indent="0" algn="just">
              <a:buNone/>
            </a:pPr>
            <a:r>
              <a:rPr lang="pt-PT" sz="2400" b="1" dirty="0" smtClean="0">
                <a:solidFill>
                  <a:schemeClr val="bg1"/>
                </a:solidFill>
                <a:latin typeface="Cambria Math"/>
                <a:ea typeface="Cambria Math"/>
                <a:cs typeface="Arial" pitchFamily="34" charset="0"/>
              </a:rPr>
              <a:t>⇒ </a:t>
            </a:r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ea typeface="Cambria Math"/>
                <a:cs typeface="Arial" pitchFamily="34" charset="0"/>
              </a:rPr>
              <a:t>O </a:t>
            </a:r>
            <a:r>
              <a:rPr lang="pt-PT" sz="2400" dirty="0" err="1" smtClean="0">
                <a:solidFill>
                  <a:schemeClr val="bg1"/>
                </a:solidFill>
                <a:latin typeface="Arial" pitchFamily="34" charset="0"/>
                <a:ea typeface="Cambria Math"/>
                <a:cs typeface="Arial" pitchFamily="34" charset="0"/>
              </a:rPr>
              <a:t>holder</a:t>
            </a:r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ea typeface="Cambria Math"/>
                <a:cs typeface="Arial" pitchFamily="34" charset="0"/>
              </a:rPr>
              <a:t> não teria qualquer vantagem em exercer a opção, pois é preferível para si comprar o ativo ao preço de mercado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467544" y="5661248"/>
                <a:ext cx="8280920" cy="8905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400" i="1" smtClean="0">
                        <a:latin typeface="Cambria Math"/>
                        <a:ea typeface="Cambria Math"/>
                        <a:cs typeface="Arial" pitchFamily="34" charset="0"/>
                      </a:rPr>
                      <m:t>∴</m:t>
                    </m:r>
                    <m:r>
                      <a:rPr lang="pt-PT" sz="24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pt-PT" sz="2400" dirty="0" err="1" smtClean="0">
                    <a:latin typeface="Arial" pitchFamily="34" charset="0"/>
                    <a:cs typeface="Arial" pitchFamily="34" charset="0"/>
                  </a:rPr>
                  <a:t>Payoff</a:t>
                </a:r>
                <a:r>
                  <a:rPr lang="pt-PT" sz="2400" dirty="0" smtClean="0">
                    <a:latin typeface="Arial" pitchFamily="34" charset="0"/>
                    <a:cs typeface="Arial" pitchFamily="34" charset="0"/>
                  </a:rPr>
                  <a:t> da opção =</a:t>
                </a:r>
                <a:r>
                  <a:rPr lang="pt-PT" sz="24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sz="2400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pt-PT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sz="2400" i="1">
                                <a:latin typeface="Cambria Math"/>
                              </a:rPr>
                              <m:t>0, </m:t>
                            </m:r>
                            <m:sSub>
                              <m:sSubPr>
                                <m:ctrlPr>
                                  <a:rPr lang="pt-PT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pt-PT" sz="2400" b="0" i="1" smtClean="0">
                                    <a:latin typeface="Cambria Math"/>
                                  </a:rPr>
                                  <m:t>8/</m:t>
                                </m:r>
                                <m:r>
                                  <a:rPr lang="pt-PT" sz="2400" b="0" i="1" smtClean="0">
                                    <a:latin typeface="Cambria Math"/>
                                  </a:rPr>
                                  <m:t>𝑚𝑎𝑟</m:t>
                                </m:r>
                                <m:r>
                                  <a:rPr lang="pt-PT" sz="2400" b="0" i="1" smtClean="0">
                                    <a:latin typeface="Cambria Math"/>
                                  </a:rPr>
                                  <m:t>ç</m:t>
                                </m:r>
                                <m:r>
                                  <a:rPr lang="pt-PT" sz="2400" b="0" i="1" smtClean="0">
                                    <a:latin typeface="Cambria Math"/>
                                  </a:rPr>
                                  <m:t>𝑜</m:t>
                                </m:r>
                              </m:sub>
                            </m:sSub>
                            <m:r>
                              <a:rPr lang="pt-PT" sz="2400" i="1">
                                <a:latin typeface="Cambria Math"/>
                              </a:rPr>
                              <m:t>−20</m:t>
                            </m:r>
                          </m:e>
                        </m:d>
                      </m:e>
                    </m:func>
                    <m:r>
                      <a:rPr lang="pt-PT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PT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pt-PT" sz="24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pt-PT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pt-PT" sz="2400" b="0" i="1" smtClean="0">
                                <a:latin typeface="Cambria Math"/>
                              </a:rPr>
                              <m:t>8/</m:t>
                            </m:r>
                            <m:r>
                              <a:rPr lang="pt-PT" sz="2400" b="0" i="1" smtClean="0">
                                <a:latin typeface="Cambria Math"/>
                              </a:rPr>
                              <m:t>𝑚𝑎𝑟</m:t>
                            </m:r>
                            <m:r>
                              <a:rPr lang="pt-PT" sz="2400" b="0" i="1" smtClean="0">
                                <a:latin typeface="Cambria Math"/>
                              </a:rPr>
                              <m:t>ç</m:t>
                            </m:r>
                            <m:r>
                              <a:rPr lang="pt-PT" sz="2400" b="0" i="1" smtClean="0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  <m:r>
                          <a:rPr lang="pt-PT" sz="2400" i="1">
                            <a:latin typeface="Cambria Math"/>
                          </a:rPr>
                          <m:t>−20)</m:t>
                        </m:r>
                      </m:e>
                      <m:sup>
                        <m:r>
                          <a:rPr lang="pt-PT" sz="2400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pt-PT" sz="2400" dirty="0" smtClean="0"/>
                  <a:t> </a:t>
                </a:r>
                <a:endParaRPr lang="pt-PT" sz="24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661248"/>
                <a:ext cx="8280920" cy="890565"/>
              </a:xfrm>
              <a:prstGeom prst="rect">
                <a:avLst/>
              </a:prstGeom>
              <a:blipFill rotWithShape="1">
                <a:blip r:embed="rId3"/>
                <a:stretch>
                  <a:fillRect t="-616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6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t-PT" sz="3200" dirty="0" smtClean="0">
                <a:latin typeface="Arial Rounded MT Bold" pitchFamily="34" charset="0"/>
                <a:cs typeface="Arial" pitchFamily="34" charset="0"/>
              </a:rPr>
              <a:t>Exemplos de opções</a:t>
            </a:r>
            <a:endParaRPr lang="pt-PT" sz="3200" dirty="0">
              <a:latin typeface="Arial Rounded MT Bold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</p:spPr>
            <p:txBody>
              <a:bodyPr>
                <a:normAutofit/>
              </a:bodyPr>
              <a:lstStyle/>
              <a:p>
                <a:pPr algn="just"/>
                <a:endParaRPr lang="pt-PT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pt-PT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Opção europeia vs. Opção americana</a:t>
                </a:r>
              </a:p>
              <a:p>
                <a:pPr algn="just"/>
                <a:endParaRPr lang="pt-PT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pt-PT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Opção de compra europeia: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𝐶</m:t>
                    </m:r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pt-PT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pt-PT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pt-PT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𝑇</m:t>
                            </m:r>
                          </m:sub>
                        </m:sSub>
                        <m: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𝐾</m:t>
                        </m:r>
                        <m: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  <m:sup>
                        <m: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</m:sup>
                    </m:sSup>
                  </m:oMath>
                </a14:m>
                <a:endParaRPr lang="pt-PT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pt-PT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Opção de venda europeia: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𝐶</m:t>
                    </m:r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𝐾</m:t>
                        </m:r>
                        <m: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pt-PT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pt-PT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pt-PT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𝑇</m:t>
                            </m:r>
                          </m:sub>
                        </m:sSub>
                        <m: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  <m:sup>
                        <m: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</m:sup>
                    </m:sSup>
                  </m:oMath>
                </a14:m>
                <a:endParaRPr lang="pt-PT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pt-PT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Opção </a:t>
                </a:r>
                <a:r>
                  <a:rPr lang="pt-PT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lookback</a:t>
                </a:r>
                <a:r>
                  <a:rPr lang="pt-PT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de compra: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𝐶</m:t>
                    </m:r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𝑆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𝑇</m:t>
                        </m:r>
                      </m:sub>
                    </m:sSub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func>
                      <m:funcPr>
                        <m:ctrlP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sz="2400" b="0" i="0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min</m:t>
                            </m:r>
                          </m:e>
                          <m:lim>
                            <m:r>
                              <a:rPr lang="pt-PT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0≤</m:t>
                            </m:r>
                            <m:r>
                              <a:rPr lang="pt-PT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𝑡</m:t>
                            </m:r>
                            <m:r>
                              <a:rPr lang="pt-PT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≤</m:t>
                            </m:r>
                            <m:r>
                              <a:rPr lang="pt-PT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𝑇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pt-PT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pt-PT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pt-PT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𝑡</m:t>
                            </m:r>
                          </m:sub>
                        </m:sSub>
                      </m:e>
                    </m:func>
                  </m:oMath>
                </a14:m>
                <a:endParaRPr lang="pt-PT" sz="2400" b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/>
                <a:endParaRPr lang="pt-PT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𝑇</m:t>
                    </m:r>
                  </m:oMath>
                </a14:m>
                <a:r>
                  <a:rPr lang="pt-PT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: Momento em que termina o contrato</a:t>
                </a:r>
              </a:p>
              <a:p>
                <a:pPr marL="0" indent="0" algn="just">
                  <a:buNone/>
                </a:pPr>
                <a:endParaRPr lang="pt-PT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  <a:blipFill rotWithShape="1"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250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t-PT" sz="3200" dirty="0" smtClean="0">
                <a:latin typeface="Arial Rounded MT Bold" pitchFamily="34" charset="0"/>
                <a:cs typeface="Arial" pitchFamily="34" charset="0"/>
              </a:rPr>
              <a:t>Qual seria o preço justo da opção?</a:t>
            </a:r>
            <a:endParaRPr lang="pt-PT" sz="3200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PT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PT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PT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P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Oportunidade de arbitragem: </a:t>
            </a:r>
            <a:r>
              <a:rPr lang="pt-P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Estratégia de investimento que traz um lucro positivo sem que exista um investimento inicial ou um risco associado.</a:t>
            </a:r>
          </a:p>
          <a:p>
            <a:pPr marL="0" indent="0" algn="just">
              <a:buNone/>
            </a:pPr>
            <a:endParaRPr lang="pt-PT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44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t-PT" sz="3200" dirty="0" smtClean="0">
                <a:latin typeface="Arial Rounded MT Bold" pitchFamily="34" charset="0"/>
                <a:cs typeface="Arial" pitchFamily="34" charset="0"/>
              </a:rPr>
              <a:t>Qual seria o preço justo da opção?</a:t>
            </a:r>
            <a:endParaRPr lang="pt-PT" sz="3200" dirty="0">
              <a:latin typeface="Arial Rounded MT Bold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endParaRPr lang="pt-PT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:r>
                  <a:rPr lang="pt-PT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Medida de martingala: </a:t>
                </a:r>
                <a:r>
                  <a:rPr lang="pt-PT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Medida de probabilidade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𝑄</m:t>
                    </m:r>
                  </m:oMath>
                </a14:m>
                <a:r>
                  <a:rPr lang="pt-PT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sobre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24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Ω</m:t>
                    </m:r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,</m:t>
                    </m:r>
                    <m:sSub>
                      <m:sSubPr>
                        <m:ctrlP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ℱ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𝑇</m:t>
                        </m:r>
                      </m:sub>
                    </m:sSub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pt-PT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é chamada medida de martingala se o processo dos preços descontados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𝑋</m:t>
                    </m:r>
                  </m:oMath>
                </a14:m>
                <a:r>
                  <a:rPr lang="pt-PT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é uma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𝑄</m:t>
                    </m:r>
                  </m:oMath>
                </a14:m>
                <a:r>
                  <a:rPr lang="pt-PT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-martingala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𝑑</m:t>
                    </m:r>
                  </m:oMath>
                </a14:m>
                <a:r>
                  <a:rPr lang="pt-PT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-dimensional, </a:t>
                </a:r>
                <a:r>
                  <a:rPr lang="pt-PT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ie</a:t>
                </a:r>
                <a:r>
                  <a:rPr lang="pt-PT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𝑄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PT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bSup>
                        <m:r>
                          <a:rPr lang="pt-PT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|</m:t>
                        </m:r>
                      </m:e>
                    </m:d>
                    <m:r>
                      <a:rPr lang="pt-PT" sz="2400" i="1">
                        <a:solidFill>
                          <a:schemeClr val="bg1"/>
                        </a:solidFill>
                        <a:latin typeface="Cambria Math"/>
                      </a:rPr>
                      <m:t>&lt;+∞</m:t>
                    </m:r>
                  </m:oMath>
                </a14:m>
                <a:r>
                  <a:rPr lang="pt-PT" sz="2400" dirty="0">
                    <a:solidFill>
                      <a:schemeClr val="bg1"/>
                    </a:solidFill>
                  </a:rPr>
                  <a:t> </a:t>
                </a:r>
                <a:r>
                  <a:rPr lang="pt-PT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pt-PT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</m:sup>
                    </m:sSubSup>
                    <m:r>
                      <a:rPr lang="pt-PT" sz="24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𝑄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bSup>
                      </m:e>
                      <m:e>
                        <m:sSub>
                          <m:sSubPr>
                            <m:ctrlP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ℱ</m:t>
                            </m:r>
                          </m:e>
                          <m:sub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pt-PT" sz="2400" i="1">
                        <a:solidFill>
                          <a:schemeClr val="bg1"/>
                        </a:solidFill>
                        <a:latin typeface="Cambria Math"/>
                      </a:rPr>
                      <m:t>       0≤</m:t>
                    </m:r>
                    <m:r>
                      <a:rPr lang="pt-PT" sz="2400" i="1">
                        <a:solidFill>
                          <a:schemeClr val="bg1"/>
                        </a:solidFill>
                        <a:latin typeface="Cambria Math"/>
                      </a:rPr>
                      <m:t>𝑠</m:t>
                    </m:r>
                    <m:r>
                      <a:rPr lang="pt-PT" sz="2400" i="1">
                        <a:solidFill>
                          <a:schemeClr val="bg1"/>
                        </a:solidFill>
                        <a:latin typeface="Cambria Math"/>
                      </a:rPr>
                      <m:t>≤</m:t>
                    </m:r>
                    <m:r>
                      <a:rPr lang="pt-PT" sz="2400" i="1">
                        <a:solidFill>
                          <a:schemeClr val="bg1"/>
                        </a:solidFill>
                        <a:latin typeface="Cambria Math"/>
                      </a:rPr>
                      <m:t>𝑡</m:t>
                    </m:r>
                    <m:r>
                      <a:rPr lang="pt-PT" sz="2400" i="1">
                        <a:solidFill>
                          <a:schemeClr val="bg1"/>
                        </a:solidFill>
                        <a:latin typeface="Cambria Math"/>
                      </a:rPr>
                      <m:t>≤</m:t>
                    </m:r>
                    <m:r>
                      <a:rPr lang="pt-PT" sz="2400" i="1">
                        <a:solidFill>
                          <a:schemeClr val="bg1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pt-PT" sz="2400" dirty="0" smtClean="0">
                  <a:solidFill>
                    <a:schemeClr val="bg1"/>
                  </a:solidFill>
                </a:endParaRPr>
              </a:p>
              <a:p>
                <a:pPr marL="0" indent="0" algn="just">
                  <a:buNone/>
                </a:pPr>
                <a:endParaRPr lang="pt-PT" sz="2400" dirty="0" smtClean="0">
                  <a:solidFill>
                    <a:schemeClr val="bg1"/>
                  </a:solidFill>
                </a:endParaRPr>
              </a:p>
              <a:p>
                <a:pPr marL="0" indent="0" algn="just">
                  <a:buNone/>
                </a:pPr>
                <a:endParaRPr lang="pt-PT" sz="2400" dirty="0">
                  <a:solidFill>
                    <a:schemeClr val="bg1"/>
                  </a:solidFill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pt-PT" sz="24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p>
                        </m:sSubSup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bSup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,…,</m:t>
                        </m:r>
                        <m:sSubSup>
                          <m:sSubSupPr>
                            <m:ctrlP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𝑑</m:t>
                            </m:r>
                          </m:sup>
                        </m:sSubSup>
                      </m:e>
                    </m:d>
                    <m:r>
                      <a:rPr lang="pt-PT" sz="2400" i="1">
                        <a:solidFill>
                          <a:schemeClr val="bg1"/>
                        </a:solidFill>
                        <a:latin typeface="Cambria Math"/>
                      </a:rPr>
                      <m:t>×</m:t>
                    </m:r>
                    <m:f>
                      <m:fPr>
                        <m:ctrlP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p>
                        </m:sSubSup>
                      </m:den>
                    </m:f>
                    <m:r>
                      <a:rPr lang="pt-PT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1,</m:t>
                        </m:r>
                        <m:f>
                          <m:fPr>
                            <m:ctrlP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t-PT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pt-PT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pt-PT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pt-PT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pt-PT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pt-PT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pt-PT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pt-PT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p>
                            </m:sSubSup>
                          </m:den>
                        </m:f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,…,</m:t>
                        </m:r>
                        <m:f>
                          <m:fPr>
                            <m:ctrlP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t-PT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pt-PT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pt-PT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pt-PT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pt-PT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pt-PT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pt-PT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pt-PT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pt-PT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pt-PT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processo de preços descontados no momento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𝑡</m:t>
                    </m:r>
                  </m:oMath>
                </a14:m>
                <a:r>
                  <a:rPr lang="pt-PT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(em unidades de outro ativo, neste caso o ativo 0).</a:t>
                </a:r>
                <a:endParaRPr lang="pt-PT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:endParaRPr lang="pt-PT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  <a:blipFill rotWithShape="1">
                <a:blip r:embed="rId3"/>
                <a:stretch>
                  <a:fillRect l="-1111" r="-111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499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t-PT" sz="3200" dirty="0" smtClean="0">
                <a:latin typeface="Arial Rounded MT Bold" pitchFamily="34" charset="0"/>
                <a:cs typeface="Arial" pitchFamily="34" charset="0"/>
              </a:rPr>
              <a:t>Qual seria o preço justo da opção?</a:t>
            </a:r>
            <a:endParaRPr lang="pt-PT" sz="3200" dirty="0">
              <a:latin typeface="Arial Rounded MT Bold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endParaRPr lang="pt-PT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:r>
                  <a:rPr lang="pt-PT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Medida </a:t>
                </a:r>
                <a:r>
                  <a:rPr lang="pt-PT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de martingala equivalente: </a:t>
                </a:r>
                <a:r>
                  <a:rPr lang="pt-PT" sz="2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Uma medida de martingala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𝑄</m:t>
                    </m:r>
                  </m:oMath>
                </a14:m>
                <a:r>
                  <a:rPr lang="pt-PT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sz="2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diz-se uma medida de martingala equivalente se é equivalente à medida original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𝑃</m:t>
                    </m:r>
                  </m:oMath>
                </a14:m>
                <a:r>
                  <a:rPr lang="pt-PT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sz="2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sobre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ℱ</m:t>
                        </m:r>
                      </m:e>
                      <m:sub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pt-PT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marL="0" indent="0" algn="just">
                  <a:buNone/>
                </a:pPr>
                <a:endParaRPr lang="pt-PT" sz="24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:r>
                  <a:rPr lang="pt-PT" sz="2400" b="1" u="sng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Teorema fundamental do </a:t>
                </a:r>
                <a:r>
                  <a:rPr lang="pt-PT" sz="2400" b="1" u="sng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pricing</a:t>
                </a:r>
                <a:r>
                  <a:rPr lang="pt-PT" sz="2400" b="1" u="sng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 de ativos</a:t>
                </a:r>
                <a:r>
                  <a:rPr lang="pt-PT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pt-PT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O modelo de mercado é livre de oportunidades de arbitragem se e só se o conjunto de todas as medidas de martingala de equivalentes é não vazio.</a:t>
                </a:r>
                <a:endParaRPr lang="pt-PT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  <a:blipFill rotWithShape="1">
                <a:blip r:embed="rId3"/>
                <a:stretch>
                  <a:fillRect l="-1185" r="-111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191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t-PT" sz="3200" dirty="0" smtClean="0">
                <a:latin typeface="Arial Rounded MT Bold" pitchFamily="34" charset="0"/>
                <a:cs typeface="Arial" pitchFamily="34" charset="0"/>
              </a:rPr>
              <a:t>Modelo binomial</a:t>
            </a:r>
            <a:endParaRPr lang="pt-PT" sz="3200" dirty="0">
              <a:latin typeface="Arial Rounded MT Bold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endParaRPr lang="pt-PT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:r>
                  <a:rPr lang="pt-PT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Apenas existem dois ativos,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p>
                        </m:sSubSup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pt-PT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sz="2400" dirty="0" smtClean="0">
                    <a:solidFill>
                      <a:schemeClr val="bg1"/>
                    </a:solidFill>
                  </a:rPr>
                  <a:t>:</a:t>
                </a:r>
              </a:p>
              <a:p>
                <a:pPr lvl="2" algn="just"/>
                <a:endParaRPr lang="pt-PT" sz="1600" dirty="0">
                  <a:solidFill>
                    <a:schemeClr val="bg1"/>
                  </a:solidFill>
                </a:endParaRPr>
              </a:p>
              <a:p>
                <a:pPr marL="45720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bSup>
                      <m:r>
                        <a:rPr lang="pt-PT" sz="24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1+</m:t>
                              </m:r>
                              <m:r>
                                <a:rPr lang="pt-PT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pt-PT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PT" sz="2400" dirty="0" smtClean="0">
                  <a:latin typeface="Arial" pitchFamily="34" charset="0"/>
                </a:endParaRPr>
              </a:p>
              <a:p>
                <a:pPr marL="457200" lvl="1" indent="0" algn="just">
                  <a:buNone/>
                </a:pPr>
                <a:endParaRPr lang="pt-PT" sz="2400" dirty="0" smtClean="0">
                  <a:latin typeface="Arial" pitchFamily="34" charset="0"/>
                </a:endParaRPr>
              </a:p>
              <a:p>
                <a:pPr marL="0" lvl="1" indent="0" algn="just">
                  <a:buNone/>
                </a:pPr>
                <a:r>
                  <a:rPr lang="pt-PT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Rende uma taxa fixa de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𝑟</m:t>
                    </m:r>
                  </m:oMath>
                </a14:m>
                <a:r>
                  <a:rPr lang="pt-PT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, considerando-se que no momento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𝑡</m:t>
                    </m:r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=0</m:t>
                    </m:r>
                  </m:oMath>
                </a14:m>
                <a:r>
                  <a:rPr lang="pt-PT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se investiu uma unidade monetária.</a:t>
                </a:r>
              </a:p>
              <a:p>
                <a:pPr marL="0" lvl="1" indent="0" algn="just">
                  <a:buNone/>
                </a:pPr>
                <a:endParaRPr lang="pt-PT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lvl="1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pt-PT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pt-PT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é o ativo subjacente à opção e tem risco associado</a:t>
                </a:r>
                <a:endParaRPr lang="pt-PT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  <a:blipFill rotWithShape="1">
                <a:blip r:embed="rId3"/>
                <a:stretch>
                  <a:fillRect l="-1111" r="-111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01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1706</Words>
  <Application>Microsoft Office PowerPoint</Application>
  <PresentationFormat>Apresentação no Ecrã (4:3)</PresentationFormat>
  <Paragraphs>216</Paragraphs>
  <Slides>21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21</vt:i4>
      </vt:variant>
    </vt:vector>
  </HeadingPairs>
  <TitlesOfParts>
    <vt:vector size="22" baseType="lpstr">
      <vt:lpstr>Tema do Office</vt:lpstr>
      <vt:lpstr>Pricing de Opções Financeiras: O Modelo Binomial</vt:lpstr>
      <vt:lpstr>O que é uma opção?</vt:lpstr>
      <vt:lpstr>O que é o payoff de uma opção?</vt:lpstr>
      <vt:lpstr>O que é o payoff de uma opção?</vt:lpstr>
      <vt:lpstr>Exemplos de opções</vt:lpstr>
      <vt:lpstr>Qual seria o preço justo da opção?</vt:lpstr>
      <vt:lpstr>Qual seria o preço justo da opção?</vt:lpstr>
      <vt:lpstr>Qual seria o preço justo da opção?</vt:lpstr>
      <vt:lpstr>Modelo binomial</vt:lpstr>
      <vt:lpstr>Modelo binomial</vt:lpstr>
      <vt:lpstr>Modelo binomial</vt:lpstr>
      <vt:lpstr>Modelo binomial</vt:lpstr>
      <vt:lpstr>Modelo binomial</vt:lpstr>
      <vt:lpstr>Modelo binomial</vt:lpstr>
      <vt:lpstr>Modelo binomial</vt:lpstr>
      <vt:lpstr>Modelo binomial: Exemplo</vt:lpstr>
      <vt:lpstr>Modelo binomial: Exemplo</vt:lpstr>
      <vt:lpstr>Modelo binomial: Exemplo</vt:lpstr>
      <vt:lpstr>Modelo binomial: Exemplo</vt:lpstr>
      <vt:lpstr>Modelo binomial: Exemplo</vt:lpstr>
      <vt:lpstr>Modelo binomial: Exemplo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Pricing de Opções Financeiras: O Modelo Binomial</dc:title>
  <dc:creator>Elisabete Fino</dc:creator>
  <cp:lastModifiedBy>Elisabete Fino</cp:lastModifiedBy>
  <cp:revision>41</cp:revision>
  <dcterms:created xsi:type="dcterms:W3CDTF">2021-02-24T12:32:17Z</dcterms:created>
  <dcterms:modified xsi:type="dcterms:W3CDTF">2021-03-05T21:20:57Z</dcterms:modified>
</cp:coreProperties>
</file>